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5"/>
  </p:sldMasterIdLst>
  <p:notesMasterIdLst>
    <p:notesMasterId r:id="rId23"/>
  </p:notesMasterIdLst>
  <p:sldIdLst>
    <p:sldId id="256" r:id="rId6"/>
    <p:sldId id="258" r:id="rId7"/>
    <p:sldId id="1256" r:id="rId8"/>
    <p:sldId id="257" r:id="rId9"/>
    <p:sldId id="1259" r:id="rId10"/>
    <p:sldId id="268" r:id="rId11"/>
    <p:sldId id="1260" r:id="rId12"/>
    <p:sldId id="1258" r:id="rId13"/>
    <p:sldId id="1257" r:id="rId14"/>
    <p:sldId id="1261" r:id="rId15"/>
    <p:sldId id="1262" r:id="rId16"/>
    <p:sldId id="1263" r:id="rId17"/>
    <p:sldId id="1264" r:id="rId18"/>
    <p:sldId id="1265" r:id="rId19"/>
    <p:sldId id="1266" r:id="rId20"/>
    <p:sldId id="1267" r:id="rId21"/>
    <p:sldId id="266"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003564"/>
    <a:srgbClr val="ED7D31"/>
    <a:srgbClr val="5B9BD5"/>
    <a:srgbClr val="898989"/>
    <a:srgbClr val="FFC00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8DF0F1-9270-4A23-A858-737370285156}" v="1" dt="2023-07-26T14:48:04.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39"/>
    <p:restoredTop sz="80141" autoAdjust="0"/>
  </p:normalViewPr>
  <p:slideViewPr>
    <p:cSldViewPr snapToGrid="0" snapToObjects="1">
      <p:cViewPr varScale="1">
        <p:scale>
          <a:sx n="91" d="100"/>
          <a:sy n="91" d="100"/>
        </p:scale>
        <p:origin x="178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nnah Paredes" userId="5594cf50-4001-4875-9ee5-b0f087e42f2a" providerId="ADAL" clId="{9D8DF0F1-9270-4A23-A858-737370285156}"/>
    <pc:docChg chg="undo custSel modSld">
      <pc:chgData name="Shonnah Paredes" userId="5594cf50-4001-4875-9ee5-b0f087e42f2a" providerId="ADAL" clId="{9D8DF0F1-9270-4A23-A858-737370285156}" dt="2023-07-26T14:51:03.958" v="996" actId="20577"/>
      <pc:docMkLst>
        <pc:docMk/>
      </pc:docMkLst>
      <pc:sldChg chg="modSp mod modNotesTx">
        <pc:chgData name="Shonnah Paredes" userId="5594cf50-4001-4875-9ee5-b0f087e42f2a" providerId="ADAL" clId="{9D8DF0F1-9270-4A23-A858-737370285156}" dt="2023-07-26T14:15:43.147" v="606" actId="20577"/>
        <pc:sldMkLst>
          <pc:docMk/>
          <pc:sldMk cId="1459464095" sldId="256"/>
        </pc:sldMkLst>
        <pc:spChg chg="mod">
          <ac:chgData name="Shonnah Paredes" userId="5594cf50-4001-4875-9ee5-b0f087e42f2a" providerId="ADAL" clId="{9D8DF0F1-9270-4A23-A858-737370285156}" dt="2023-07-25T21:00:29.914" v="36" actId="1036"/>
          <ac:spMkLst>
            <pc:docMk/>
            <pc:sldMk cId="1459464095" sldId="256"/>
            <ac:spMk id="3" creationId="{D0A53408-1815-E34A-9D4E-654E8816F57C}"/>
          </ac:spMkLst>
        </pc:spChg>
      </pc:sldChg>
      <pc:sldChg chg="modSp mod modNotesTx">
        <pc:chgData name="Shonnah Paredes" userId="5594cf50-4001-4875-9ee5-b0f087e42f2a" providerId="ADAL" clId="{9D8DF0F1-9270-4A23-A858-737370285156}" dt="2023-07-26T14:16:04.611" v="625" actId="20577"/>
        <pc:sldMkLst>
          <pc:docMk/>
          <pc:sldMk cId="2839209258" sldId="257"/>
        </pc:sldMkLst>
        <pc:spChg chg="mod">
          <ac:chgData name="Shonnah Paredes" userId="5594cf50-4001-4875-9ee5-b0f087e42f2a" providerId="ADAL" clId="{9D8DF0F1-9270-4A23-A858-737370285156}" dt="2023-07-26T13:25:09.634" v="302" actId="6549"/>
          <ac:spMkLst>
            <pc:docMk/>
            <pc:sldMk cId="2839209258" sldId="257"/>
            <ac:spMk id="2" creationId="{FCDBA19E-C050-60FF-8CAD-2354DBD9AE63}"/>
          </ac:spMkLst>
        </pc:spChg>
      </pc:sldChg>
      <pc:sldChg chg="modNotesTx">
        <pc:chgData name="Shonnah Paredes" userId="5594cf50-4001-4875-9ee5-b0f087e42f2a" providerId="ADAL" clId="{9D8DF0F1-9270-4A23-A858-737370285156}" dt="2023-07-26T14:15:49.594" v="613" actId="20577"/>
        <pc:sldMkLst>
          <pc:docMk/>
          <pc:sldMk cId="1281358812" sldId="258"/>
        </pc:sldMkLst>
      </pc:sldChg>
      <pc:sldChg chg="modNotesTx">
        <pc:chgData name="Shonnah Paredes" userId="5594cf50-4001-4875-9ee5-b0f087e42f2a" providerId="ADAL" clId="{9D8DF0F1-9270-4A23-A858-737370285156}" dt="2023-07-26T14:17:50.640" v="638" actId="20577"/>
        <pc:sldMkLst>
          <pc:docMk/>
          <pc:sldMk cId="3288313983" sldId="268"/>
        </pc:sldMkLst>
      </pc:sldChg>
      <pc:sldChg chg="modNotesTx">
        <pc:chgData name="Shonnah Paredes" userId="5594cf50-4001-4875-9ee5-b0f087e42f2a" providerId="ADAL" clId="{9D8DF0F1-9270-4A23-A858-737370285156}" dt="2023-07-26T14:15:56.225" v="620" actId="20577"/>
        <pc:sldMkLst>
          <pc:docMk/>
          <pc:sldMk cId="2220423696" sldId="1256"/>
        </pc:sldMkLst>
      </pc:sldChg>
      <pc:sldChg chg="modSp mod modNotesTx">
        <pc:chgData name="Shonnah Paredes" userId="5594cf50-4001-4875-9ee5-b0f087e42f2a" providerId="ADAL" clId="{9D8DF0F1-9270-4A23-A858-737370285156}" dt="2023-07-26T14:26:05.794" v="744" actId="20577"/>
        <pc:sldMkLst>
          <pc:docMk/>
          <pc:sldMk cId="406987262" sldId="1257"/>
        </pc:sldMkLst>
        <pc:spChg chg="mod">
          <ac:chgData name="Shonnah Paredes" userId="5594cf50-4001-4875-9ee5-b0f087e42f2a" providerId="ADAL" clId="{9D8DF0F1-9270-4A23-A858-737370285156}" dt="2023-07-26T14:26:05.794" v="744" actId="20577"/>
          <ac:spMkLst>
            <pc:docMk/>
            <pc:sldMk cId="406987262" sldId="1257"/>
            <ac:spMk id="10" creationId="{BCEC3DCF-C2FE-8473-A712-B1A6ACB613B9}"/>
          </ac:spMkLst>
        </pc:spChg>
      </pc:sldChg>
      <pc:sldChg chg="modNotesTx">
        <pc:chgData name="Shonnah Paredes" userId="5594cf50-4001-4875-9ee5-b0f087e42f2a" providerId="ADAL" clId="{9D8DF0F1-9270-4A23-A858-737370285156}" dt="2023-07-26T14:18:28.748" v="654" actId="20577"/>
        <pc:sldMkLst>
          <pc:docMk/>
          <pc:sldMk cId="1024183415" sldId="1258"/>
        </pc:sldMkLst>
      </pc:sldChg>
      <pc:sldChg chg="modSp mod modNotesTx">
        <pc:chgData name="Shonnah Paredes" userId="5594cf50-4001-4875-9ee5-b0f087e42f2a" providerId="ADAL" clId="{9D8DF0F1-9270-4A23-A858-737370285156}" dt="2023-07-26T14:16:20.514" v="630" actId="20577"/>
        <pc:sldMkLst>
          <pc:docMk/>
          <pc:sldMk cId="1832771863" sldId="1259"/>
        </pc:sldMkLst>
        <pc:spChg chg="mod">
          <ac:chgData name="Shonnah Paredes" userId="5594cf50-4001-4875-9ee5-b0f087e42f2a" providerId="ADAL" clId="{9D8DF0F1-9270-4A23-A858-737370285156}" dt="2023-07-26T13:55:22.732" v="320" actId="20577"/>
          <ac:spMkLst>
            <pc:docMk/>
            <pc:sldMk cId="1832771863" sldId="1259"/>
            <ac:spMk id="2" creationId="{05714AAB-549A-7426-0379-F04B204E4544}"/>
          </ac:spMkLst>
        </pc:spChg>
        <pc:spChg chg="mod">
          <ac:chgData name="Shonnah Paredes" userId="5594cf50-4001-4875-9ee5-b0f087e42f2a" providerId="ADAL" clId="{9D8DF0F1-9270-4A23-A858-737370285156}" dt="2023-07-26T13:25:42.026" v="309" actId="6549"/>
          <ac:spMkLst>
            <pc:docMk/>
            <pc:sldMk cId="1832771863" sldId="1259"/>
            <ac:spMk id="6" creationId="{0F00DA4D-1D7B-D076-FE51-23E658617DBE}"/>
          </ac:spMkLst>
        </pc:spChg>
      </pc:sldChg>
      <pc:sldChg chg="modNotesTx">
        <pc:chgData name="Shonnah Paredes" userId="5594cf50-4001-4875-9ee5-b0f087e42f2a" providerId="ADAL" clId="{9D8DF0F1-9270-4A23-A858-737370285156}" dt="2023-07-26T14:17:56.968" v="646" actId="20577"/>
        <pc:sldMkLst>
          <pc:docMk/>
          <pc:sldMk cId="3212469093" sldId="1260"/>
        </pc:sldMkLst>
      </pc:sldChg>
      <pc:sldChg chg="modNotesTx">
        <pc:chgData name="Shonnah Paredes" userId="5594cf50-4001-4875-9ee5-b0f087e42f2a" providerId="ADAL" clId="{9D8DF0F1-9270-4A23-A858-737370285156}" dt="2023-07-26T14:26:55.303" v="754" actId="20577"/>
        <pc:sldMkLst>
          <pc:docMk/>
          <pc:sldMk cId="1702077639" sldId="1261"/>
        </pc:sldMkLst>
      </pc:sldChg>
      <pc:sldChg chg="modNotesTx">
        <pc:chgData name="Shonnah Paredes" userId="5594cf50-4001-4875-9ee5-b0f087e42f2a" providerId="ADAL" clId="{9D8DF0F1-9270-4A23-A858-737370285156}" dt="2023-07-26T14:30:24.035" v="764" actId="20577"/>
        <pc:sldMkLst>
          <pc:docMk/>
          <pc:sldMk cId="2315352655" sldId="1262"/>
        </pc:sldMkLst>
      </pc:sldChg>
      <pc:sldChg chg="addSp delSp modSp mod modNotesTx">
        <pc:chgData name="Shonnah Paredes" userId="5594cf50-4001-4875-9ee5-b0f087e42f2a" providerId="ADAL" clId="{9D8DF0F1-9270-4A23-A858-737370285156}" dt="2023-07-26T14:48:51.479" v="964" actId="20577"/>
        <pc:sldMkLst>
          <pc:docMk/>
          <pc:sldMk cId="1827526715" sldId="1263"/>
        </pc:sldMkLst>
        <pc:picChg chg="add mod">
          <ac:chgData name="Shonnah Paredes" userId="5594cf50-4001-4875-9ee5-b0f087e42f2a" providerId="ADAL" clId="{9D8DF0F1-9270-4A23-A858-737370285156}" dt="2023-07-26T14:48:28.745" v="956" actId="1038"/>
          <ac:picMkLst>
            <pc:docMk/>
            <pc:sldMk cId="1827526715" sldId="1263"/>
            <ac:picMk id="3" creationId="{AB4DDB6E-BB8D-CB79-BD82-C7FD4BFF3A1D}"/>
          </ac:picMkLst>
        </pc:picChg>
        <pc:picChg chg="del">
          <ac:chgData name="Shonnah Paredes" userId="5594cf50-4001-4875-9ee5-b0f087e42f2a" providerId="ADAL" clId="{9D8DF0F1-9270-4A23-A858-737370285156}" dt="2023-07-26T14:40:30.712" v="921" actId="478"/>
          <ac:picMkLst>
            <pc:docMk/>
            <pc:sldMk cId="1827526715" sldId="1263"/>
            <ac:picMk id="6" creationId="{E921927B-DA97-5F18-E629-FF461570A878}"/>
          </ac:picMkLst>
        </pc:picChg>
      </pc:sldChg>
      <pc:sldChg chg="modNotesTx">
        <pc:chgData name="Shonnah Paredes" userId="5594cf50-4001-4875-9ee5-b0f087e42f2a" providerId="ADAL" clId="{9D8DF0F1-9270-4A23-A858-737370285156}" dt="2023-07-26T14:50:03.506" v="974" actId="20577"/>
        <pc:sldMkLst>
          <pc:docMk/>
          <pc:sldMk cId="2031935257" sldId="1264"/>
        </pc:sldMkLst>
      </pc:sldChg>
      <pc:sldChg chg="modNotesTx">
        <pc:chgData name="Shonnah Paredes" userId="5594cf50-4001-4875-9ee5-b0f087e42f2a" providerId="ADAL" clId="{9D8DF0F1-9270-4A23-A858-737370285156}" dt="2023-07-26T14:50:38.435" v="984" actId="20577"/>
        <pc:sldMkLst>
          <pc:docMk/>
          <pc:sldMk cId="4098976752" sldId="1265"/>
        </pc:sldMkLst>
      </pc:sldChg>
      <pc:sldChg chg="modSp mod modNotesTx">
        <pc:chgData name="Shonnah Paredes" userId="5594cf50-4001-4875-9ee5-b0f087e42f2a" providerId="ADAL" clId="{9D8DF0F1-9270-4A23-A858-737370285156}" dt="2023-07-26T14:50:45.789" v="989" actId="20577"/>
        <pc:sldMkLst>
          <pc:docMk/>
          <pc:sldMk cId="3925787845" sldId="1266"/>
        </pc:sldMkLst>
        <pc:spChg chg="mod">
          <ac:chgData name="Shonnah Paredes" userId="5594cf50-4001-4875-9ee5-b0f087e42f2a" providerId="ADAL" clId="{9D8DF0F1-9270-4A23-A858-737370285156}" dt="2023-07-26T14:12:54.719" v="430" actId="20577"/>
          <ac:spMkLst>
            <pc:docMk/>
            <pc:sldMk cId="3925787845" sldId="1266"/>
            <ac:spMk id="4" creationId="{DEC3A28B-A632-1783-F9AD-3A7383AFB940}"/>
          </ac:spMkLst>
        </pc:spChg>
      </pc:sldChg>
      <pc:sldChg chg="modSp mod modNotesTx">
        <pc:chgData name="Shonnah Paredes" userId="5594cf50-4001-4875-9ee5-b0f087e42f2a" providerId="ADAL" clId="{9D8DF0F1-9270-4A23-A858-737370285156}" dt="2023-07-26T14:51:03.958" v="996" actId="20577"/>
        <pc:sldMkLst>
          <pc:docMk/>
          <pc:sldMk cId="2502364252" sldId="1267"/>
        </pc:sldMkLst>
        <pc:spChg chg="mod">
          <ac:chgData name="Shonnah Paredes" userId="5594cf50-4001-4875-9ee5-b0f087e42f2a" providerId="ADAL" clId="{9D8DF0F1-9270-4A23-A858-737370285156}" dt="2023-07-26T14:14:34.893" v="593" actId="1036"/>
          <ac:spMkLst>
            <pc:docMk/>
            <pc:sldMk cId="2502364252" sldId="1267"/>
            <ac:spMk id="3" creationId="{E496951B-1334-1541-810D-620BCEC30B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3879B3-4686-46CE-ACA2-CDF11EB07668}" type="datetimeFigureOut">
              <a:rPr lang="en-US" smtClean="0"/>
              <a:t>7/26/2023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0666F0-D46E-4D93-90B7-12E0E0DB3E3F}" type="slidenum">
              <a:rPr lang="en-US" smtClean="0"/>
              <a:t>‹#›</a:t>
            </a:fld>
            <a:endParaRPr lang="en-US"/>
          </a:p>
        </p:txBody>
      </p:sp>
    </p:spTree>
    <p:extLst>
      <p:ext uri="{BB962C8B-B14F-4D97-AF65-F5344CB8AC3E}">
        <p14:creationId xmlns:p14="http://schemas.microsoft.com/office/powerpoint/2010/main" val="126959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Shonnah Start</a:t>
            </a:r>
          </a:p>
        </p:txBody>
      </p:sp>
      <p:sp>
        <p:nvSpPr>
          <p:cNvPr id="4" name="Slide Number Placeholder 3"/>
          <p:cNvSpPr>
            <a:spLocks noGrp="1"/>
          </p:cNvSpPr>
          <p:nvPr>
            <p:ph type="sldNum" sz="quarter" idx="5"/>
          </p:nvPr>
        </p:nvSpPr>
        <p:spPr/>
        <p:txBody>
          <a:bodyPr/>
          <a:lstStyle/>
          <a:p>
            <a:fld id="{F80666F0-D46E-4D93-90B7-12E0E0DB3E3F}" type="slidenum">
              <a:rPr lang="en-US" smtClean="0"/>
              <a:t>1</a:t>
            </a:fld>
            <a:endParaRPr lang="en-US"/>
          </a:p>
        </p:txBody>
      </p:sp>
    </p:spTree>
    <p:extLst>
      <p:ext uri="{BB962C8B-B14F-4D97-AF65-F5344CB8AC3E}">
        <p14:creationId xmlns:p14="http://schemas.microsoft.com/office/powerpoint/2010/main" val="1551831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Shonnah - Now I’m back on Page 3 of the Outline under Pre-Contract Award – Section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need Form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B and GFE documentation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Agreements that may affect your goal participation on Form 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 go into a little more details about Good Faith Efforts in a moment, but this is what we need with your bids up front. Then when we evaluate what you submitted the next section show how we count the participation you listed.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Qualified and Certified MWBE’s meeting all the requirements for 100% to furnishing/installation and self performing all of their scope generally gets 100% of the dollar amount towards the 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Notice that Suppliers now get 60% credit instead of 20%.</a:t>
            </a:r>
          </a:p>
          <a:p>
            <a:endParaRPr lang="en-US" dirty="0"/>
          </a:p>
        </p:txBody>
      </p:sp>
      <p:sp>
        <p:nvSpPr>
          <p:cNvPr id="4" name="Slide Number Placeholder 3"/>
          <p:cNvSpPr>
            <a:spLocks noGrp="1"/>
          </p:cNvSpPr>
          <p:nvPr>
            <p:ph type="sldNum" sz="quarter" idx="5"/>
          </p:nvPr>
        </p:nvSpPr>
        <p:spPr/>
        <p:txBody>
          <a:bodyPr/>
          <a:lstStyle/>
          <a:p>
            <a:fld id="{F80666F0-D46E-4D93-90B7-12E0E0DB3E3F}" type="slidenum">
              <a:rPr lang="en-US" smtClean="0"/>
              <a:t>10</a:t>
            </a:fld>
            <a:endParaRPr lang="en-US"/>
          </a:p>
        </p:txBody>
      </p:sp>
    </p:spTree>
    <p:extLst>
      <p:ext uri="{BB962C8B-B14F-4D97-AF65-F5344CB8AC3E}">
        <p14:creationId xmlns:p14="http://schemas.microsoft.com/office/powerpoint/2010/main" val="2839748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Shonnah - In this next slide, I’m still on Page 3 but at the bottom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this category, we do not allow fees and commissions to be used to meet goals because they do not pass as serving a commercially useful function. All work is subject to serving a commercially useful function on the construction project for compliance purposes.  </a:t>
            </a:r>
          </a:p>
          <a:p>
            <a:endParaRPr lang="en-US" dirty="0"/>
          </a:p>
        </p:txBody>
      </p:sp>
      <p:sp>
        <p:nvSpPr>
          <p:cNvPr id="4" name="Slide Number Placeholder 3"/>
          <p:cNvSpPr>
            <a:spLocks noGrp="1"/>
          </p:cNvSpPr>
          <p:nvPr>
            <p:ph type="sldNum" sz="quarter" idx="5"/>
          </p:nvPr>
        </p:nvSpPr>
        <p:spPr/>
        <p:txBody>
          <a:bodyPr/>
          <a:lstStyle/>
          <a:p>
            <a:fld id="{F80666F0-D46E-4D93-90B7-12E0E0DB3E3F}" type="slidenum">
              <a:rPr lang="en-US" smtClean="0"/>
              <a:t>11</a:t>
            </a:fld>
            <a:endParaRPr lang="en-US"/>
          </a:p>
        </p:txBody>
      </p:sp>
    </p:spTree>
    <p:extLst>
      <p:ext uri="{BB962C8B-B14F-4D97-AF65-F5344CB8AC3E}">
        <p14:creationId xmlns:p14="http://schemas.microsoft.com/office/powerpoint/2010/main" val="2046768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Larry - As a result of the Disparity Study, we’ve added clarification regarding transportation, trucking, hauling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80666F0-D46E-4D93-90B7-12E0E0DB3E3F}" type="slidenum">
              <a:rPr lang="en-US" smtClean="0"/>
              <a:t>12</a:t>
            </a:fld>
            <a:endParaRPr lang="en-US"/>
          </a:p>
        </p:txBody>
      </p:sp>
    </p:spTree>
    <p:extLst>
      <p:ext uri="{BB962C8B-B14F-4D97-AF65-F5344CB8AC3E}">
        <p14:creationId xmlns:p14="http://schemas.microsoft.com/office/powerpoint/2010/main" val="1077178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Shonnah - In this slide is also on Page 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Leases and equipment Agreements should be disclosed up front.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Special circumstances will be evaluated on a case by case basis,  however, they still should be disclosed as soon after the determination is made that an MWBE will engage in that type of activity.  We say this because when were doing compliance, we’re going to ask about equipment that’s being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80666F0-D46E-4D93-90B7-12E0E0DB3E3F}" type="slidenum">
              <a:rPr lang="en-US" smtClean="0"/>
              <a:t>13</a:t>
            </a:fld>
            <a:endParaRPr lang="en-US"/>
          </a:p>
        </p:txBody>
      </p:sp>
    </p:spTree>
    <p:extLst>
      <p:ext uri="{BB962C8B-B14F-4D97-AF65-F5344CB8AC3E}">
        <p14:creationId xmlns:p14="http://schemas.microsoft.com/office/powerpoint/2010/main" val="386751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Shonnah - Good Faith Efforts start at the bottom of Page 4 and are now on a points system for passing good faith efforts as you can see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80666F0-D46E-4D93-90B7-12E0E0DB3E3F}" type="slidenum">
              <a:rPr lang="en-US" smtClean="0"/>
              <a:t>14</a:t>
            </a:fld>
            <a:endParaRPr lang="en-US"/>
          </a:p>
        </p:txBody>
      </p:sp>
    </p:spTree>
    <p:extLst>
      <p:ext uri="{BB962C8B-B14F-4D97-AF65-F5344CB8AC3E}">
        <p14:creationId xmlns:p14="http://schemas.microsoft.com/office/powerpoint/2010/main" val="1142728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80666F0-D46E-4D93-90B7-12E0E0DB3E3F}" type="slidenum">
              <a:rPr lang="en-US" smtClean="0"/>
              <a:t>15</a:t>
            </a:fld>
            <a:endParaRPr lang="en-US"/>
          </a:p>
        </p:txBody>
      </p:sp>
    </p:spTree>
    <p:extLst>
      <p:ext uri="{BB962C8B-B14F-4D97-AF65-F5344CB8AC3E}">
        <p14:creationId xmlns:p14="http://schemas.microsoft.com/office/powerpoint/2010/main" val="1154769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a:t>Shonnah</a:t>
            </a:r>
            <a:endParaRPr lang="en-US" dirty="0"/>
          </a:p>
        </p:txBody>
      </p:sp>
      <p:sp>
        <p:nvSpPr>
          <p:cNvPr id="4" name="Slide Number Placeholder 3"/>
          <p:cNvSpPr>
            <a:spLocks noGrp="1"/>
          </p:cNvSpPr>
          <p:nvPr>
            <p:ph type="sldNum" sz="quarter" idx="5"/>
          </p:nvPr>
        </p:nvSpPr>
        <p:spPr/>
        <p:txBody>
          <a:bodyPr/>
          <a:lstStyle/>
          <a:p>
            <a:fld id="{F80666F0-D46E-4D93-90B7-12E0E0DB3E3F}" type="slidenum">
              <a:rPr lang="en-US" smtClean="0"/>
              <a:t>16</a:t>
            </a:fld>
            <a:endParaRPr lang="en-US"/>
          </a:p>
        </p:txBody>
      </p:sp>
    </p:spTree>
    <p:extLst>
      <p:ext uri="{BB962C8B-B14F-4D97-AF65-F5344CB8AC3E}">
        <p14:creationId xmlns:p14="http://schemas.microsoft.com/office/powerpoint/2010/main" val="1783070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0666F0-D46E-4D93-90B7-12E0E0DB3E3F}" type="slidenum">
              <a:rPr lang="en-US" smtClean="0"/>
              <a:t>17</a:t>
            </a:fld>
            <a:endParaRPr lang="en-US"/>
          </a:p>
        </p:txBody>
      </p:sp>
    </p:spTree>
    <p:extLst>
      <p:ext uri="{BB962C8B-B14F-4D97-AF65-F5344CB8AC3E}">
        <p14:creationId xmlns:p14="http://schemas.microsoft.com/office/powerpoint/2010/main" val="33809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Shonnah</a:t>
            </a:r>
          </a:p>
        </p:txBody>
      </p:sp>
      <p:sp>
        <p:nvSpPr>
          <p:cNvPr id="4" name="Slide Number Placeholder 3"/>
          <p:cNvSpPr>
            <a:spLocks noGrp="1"/>
          </p:cNvSpPr>
          <p:nvPr>
            <p:ph type="sldNum" sz="quarter" idx="5"/>
          </p:nvPr>
        </p:nvSpPr>
        <p:spPr/>
        <p:txBody>
          <a:bodyPr/>
          <a:lstStyle/>
          <a:p>
            <a:fld id="{F80666F0-D46E-4D93-90B7-12E0E0DB3E3F}" type="slidenum">
              <a:rPr lang="en-US" smtClean="0"/>
              <a:t>2</a:t>
            </a:fld>
            <a:endParaRPr lang="en-US"/>
          </a:p>
        </p:txBody>
      </p:sp>
    </p:spTree>
    <p:extLst>
      <p:ext uri="{BB962C8B-B14F-4D97-AF65-F5344CB8AC3E}">
        <p14:creationId xmlns:p14="http://schemas.microsoft.com/office/powerpoint/2010/main" val="310052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Shonnah</a:t>
            </a:r>
          </a:p>
        </p:txBody>
      </p:sp>
      <p:sp>
        <p:nvSpPr>
          <p:cNvPr id="4" name="Slide Number Placeholder 3"/>
          <p:cNvSpPr>
            <a:spLocks noGrp="1"/>
          </p:cNvSpPr>
          <p:nvPr>
            <p:ph type="sldNum" sz="quarter" idx="5"/>
          </p:nvPr>
        </p:nvSpPr>
        <p:spPr/>
        <p:txBody>
          <a:bodyPr/>
          <a:lstStyle/>
          <a:p>
            <a:fld id="{6CF0682E-2304-4299-A985-D784452400D0}" type="slidenum">
              <a:rPr lang="en-US" smtClean="0"/>
              <a:t>3</a:t>
            </a:fld>
            <a:endParaRPr lang="en-US"/>
          </a:p>
        </p:txBody>
      </p:sp>
    </p:spTree>
    <p:extLst>
      <p:ext uri="{BB962C8B-B14F-4D97-AF65-F5344CB8AC3E}">
        <p14:creationId xmlns:p14="http://schemas.microsoft.com/office/powerpoint/2010/main" val="216152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Larry</a:t>
            </a:r>
          </a:p>
        </p:txBody>
      </p:sp>
      <p:sp>
        <p:nvSpPr>
          <p:cNvPr id="4" name="Slide Number Placeholder 3"/>
          <p:cNvSpPr>
            <a:spLocks noGrp="1"/>
          </p:cNvSpPr>
          <p:nvPr>
            <p:ph type="sldNum" sz="quarter" idx="5"/>
          </p:nvPr>
        </p:nvSpPr>
        <p:spPr/>
        <p:txBody>
          <a:bodyPr/>
          <a:lstStyle/>
          <a:p>
            <a:fld id="{F80666F0-D46E-4D93-90B7-12E0E0DB3E3F}" type="slidenum">
              <a:rPr lang="en-US" smtClean="0"/>
              <a:t>4</a:t>
            </a:fld>
            <a:endParaRPr lang="en-US"/>
          </a:p>
        </p:txBody>
      </p:sp>
    </p:spTree>
    <p:extLst>
      <p:ext uri="{BB962C8B-B14F-4D97-AF65-F5344CB8AC3E}">
        <p14:creationId xmlns:p14="http://schemas.microsoft.com/office/powerpoint/2010/main" val="2348699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Larry</a:t>
            </a:r>
          </a:p>
        </p:txBody>
      </p:sp>
      <p:sp>
        <p:nvSpPr>
          <p:cNvPr id="4" name="Slide Number Placeholder 3"/>
          <p:cNvSpPr>
            <a:spLocks noGrp="1"/>
          </p:cNvSpPr>
          <p:nvPr>
            <p:ph type="sldNum" sz="quarter" idx="5"/>
          </p:nvPr>
        </p:nvSpPr>
        <p:spPr/>
        <p:txBody>
          <a:bodyPr/>
          <a:lstStyle/>
          <a:p>
            <a:fld id="{F80666F0-D46E-4D93-90B7-12E0E0DB3E3F}" type="slidenum">
              <a:rPr lang="en-US" smtClean="0"/>
              <a:t>5</a:t>
            </a:fld>
            <a:endParaRPr lang="en-US"/>
          </a:p>
        </p:txBody>
      </p:sp>
    </p:spTree>
    <p:extLst>
      <p:ext uri="{BB962C8B-B14F-4D97-AF65-F5344CB8AC3E}">
        <p14:creationId xmlns:p14="http://schemas.microsoft.com/office/powerpoint/2010/main" val="3644152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Larry - MBE – What’s an MBE and what categories count  - Section A - Page 1 last paragraph</a:t>
            </a:r>
          </a:p>
          <a:p>
            <a:r>
              <a:rPr lang="en-US" dirty="0"/>
              <a:t>Subcontract Goals – Page 2 </a:t>
            </a:r>
          </a:p>
          <a:p>
            <a:r>
              <a:rPr lang="en-US" dirty="0"/>
              <a:t>Certification Agencies – Page 2 – MSD is NOT a Certification Agency</a:t>
            </a:r>
          </a:p>
        </p:txBody>
      </p:sp>
      <p:sp>
        <p:nvSpPr>
          <p:cNvPr id="4" name="Slide Number Placeholder 3"/>
          <p:cNvSpPr>
            <a:spLocks noGrp="1"/>
          </p:cNvSpPr>
          <p:nvPr>
            <p:ph type="sldNum" sz="quarter" idx="5"/>
          </p:nvPr>
        </p:nvSpPr>
        <p:spPr/>
        <p:txBody>
          <a:bodyPr/>
          <a:lstStyle/>
          <a:p>
            <a:fld id="{F80666F0-D46E-4D93-90B7-12E0E0DB3E3F}" type="slidenum">
              <a:rPr lang="en-US" smtClean="0"/>
              <a:t>6</a:t>
            </a:fld>
            <a:endParaRPr lang="en-US"/>
          </a:p>
        </p:txBody>
      </p:sp>
    </p:spTree>
    <p:extLst>
      <p:ext uri="{BB962C8B-B14F-4D97-AF65-F5344CB8AC3E}">
        <p14:creationId xmlns:p14="http://schemas.microsoft.com/office/powerpoint/2010/main" val="186588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Larry - Workforce Goals – Page 2</a:t>
            </a:r>
          </a:p>
        </p:txBody>
      </p:sp>
      <p:sp>
        <p:nvSpPr>
          <p:cNvPr id="4" name="Slide Number Placeholder 3"/>
          <p:cNvSpPr>
            <a:spLocks noGrp="1"/>
          </p:cNvSpPr>
          <p:nvPr>
            <p:ph type="sldNum" sz="quarter" idx="5"/>
          </p:nvPr>
        </p:nvSpPr>
        <p:spPr/>
        <p:txBody>
          <a:bodyPr/>
          <a:lstStyle/>
          <a:p>
            <a:fld id="{F80666F0-D46E-4D93-90B7-12E0E0DB3E3F}" type="slidenum">
              <a:rPr lang="en-US" smtClean="0"/>
              <a:t>7</a:t>
            </a:fld>
            <a:endParaRPr lang="en-US"/>
          </a:p>
        </p:txBody>
      </p:sp>
    </p:spTree>
    <p:extLst>
      <p:ext uri="{BB962C8B-B14F-4D97-AF65-F5344CB8AC3E}">
        <p14:creationId xmlns:p14="http://schemas.microsoft.com/office/powerpoint/2010/main" val="32425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Larry - We’ve added some definitions that start on Page 3-4 of the draft document that were added to assist with some of the terms you may hear us using at MSD. </a:t>
            </a:r>
          </a:p>
          <a:p>
            <a:endParaRPr lang="en-US" dirty="0"/>
          </a:p>
          <a:p>
            <a:r>
              <a:rPr lang="en-US" dirty="0"/>
              <a:t>Back to the outline, </a:t>
            </a:r>
          </a:p>
        </p:txBody>
      </p:sp>
      <p:sp>
        <p:nvSpPr>
          <p:cNvPr id="4" name="Slide Number Placeholder 3"/>
          <p:cNvSpPr>
            <a:spLocks noGrp="1"/>
          </p:cNvSpPr>
          <p:nvPr>
            <p:ph type="sldNum" sz="quarter" idx="5"/>
          </p:nvPr>
        </p:nvSpPr>
        <p:spPr/>
        <p:txBody>
          <a:bodyPr/>
          <a:lstStyle/>
          <a:p>
            <a:fld id="{F80666F0-D46E-4D93-90B7-12E0E0DB3E3F}" type="slidenum">
              <a:rPr lang="en-US" smtClean="0"/>
              <a:t>8</a:t>
            </a:fld>
            <a:endParaRPr lang="en-US"/>
          </a:p>
        </p:txBody>
      </p:sp>
    </p:spTree>
    <p:extLst>
      <p:ext uri="{BB962C8B-B14F-4D97-AF65-F5344CB8AC3E}">
        <p14:creationId xmlns:p14="http://schemas.microsoft.com/office/powerpoint/2010/main" val="170159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Shonnah</a:t>
            </a:r>
          </a:p>
        </p:txBody>
      </p:sp>
      <p:sp>
        <p:nvSpPr>
          <p:cNvPr id="4" name="Slide Number Placeholder 3"/>
          <p:cNvSpPr>
            <a:spLocks noGrp="1"/>
          </p:cNvSpPr>
          <p:nvPr>
            <p:ph type="sldNum" sz="quarter" idx="5"/>
          </p:nvPr>
        </p:nvSpPr>
        <p:spPr/>
        <p:txBody>
          <a:bodyPr/>
          <a:lstStyle/>
          <a:p>
            <a:fld id="{F80666F0-D46E-4D93-90B7-12E0E0DB3E3F}" type="slidenum">
              <a:rPr lang="en-US" smtClean="0"/>
              <a:t>9</a:t>
            </a:fld>
            <a:endParaRPr lang="en-US"/>
          </a:p>
        </p:txBody>
      </p:sp>
    </p:spTree>
    <p:extLst>
      <p:ext uri="{BB962C8B-B14F-4D97-AF65-F5344CB8AC3E}">
        <p14:creationId xmlns:p14="http://schemas.microsoft.com/office/powerpoint/2010/main" val="2996224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56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212FE6-6AA5-8149-A03F-179A2FEA3908}"/>
              </a:ext>
            </a:extLst>
          </p:cNvPr>
          <p:cNvSpPr/>
          <p:nvPr userDrawn="1"/>
        </p:nvSpPr>
        <p:spPr>
          <a:xfrm flipH="1">
            <a:off x="6095999" y="0"/>
            <a:ext cx="3047994" cy="6858000"/>
          </a:xfrm>
          <a:prstGeom prst="rect">
            <a:avLst/>
          </a:prstGeom>
          <a:blipFill dpi="0" rotWithShape="1">
            <a:blip r:embed="rId2"/>
            <a:srcRect/>
            <a:stretch>
              <a:fillRect t="-7000" r="-272000" b="-97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FA6CB85-94CC-4848-B89B-3755798BAFC6}"/>
              </a:ext>
            </a:extLst>
          </p:cNvPr>
          <p:cNvPicPr>
            <a:picLocks noChangeAspect="1"/>
          </p:cNvPicPr>
          <p:nvPr userDrawn="1"/>
        </p:nvPicPr>
        <p:blipFill>
          <a:blip r:embed="rId3"/>
          <a:stretch>
            <a:fillRect/>
          </a:stretch>
        </p:blipFill>
        <p:spPr>
          <a:xfrm>
            <a:off x="6497051" y="0"/>
            <a:ext cx="2438402" cy="1411705"/>
          </a:xfrm>
          <a:prstGeom prst="rect">
            <a:avLst/>
          </a:prstGeom>
          <a:effectLst>
            <a:outerShdw blurRad="114300" dist="76200" dir="5880000" sx="101000" sy="101000" algn="ctr" rotWithShape="0">
              <a:srgbClr val="000000">
                <a:alpha val="49000"/>
              </a:srgbClr>
            </a:outerShdw>
          </a:effectLst>
        </p:spPr>
      </p:pic>
      <p:cxnSp>
        <p:nvCxnSpPr>
          <p:cNvPr id="19" name="Straight Connector 18">
            <a:extLst>
              <a:ext uri="{FF2B5EF4-FFF2-40B4-BE49-F238E27FC236}">
                <a16:creationId xmlns:a16="http://schemas.microsoft.com/office/drawing/2014/main" id="{3631B5A8-9F4B-3447-9C3D-9F46331DE099}"/>
              </a:ext>
            </a:extLst>
          </p:cNvPr>
          <p:cNvCxnSpPr>
            <a:cxnSpLocks/>
          </p:cNvCxnSpPr>
          <p:nvPr userDrawn="1"/>
        </p:nvCxnSpPr>
        <p:spPr>
          <a:xfrm>
            <a:off x="6095999" y="-16043"/>
            <a:ext cx="0" cy="6874043"/>
          </a:xfrm>
          <a:prstGeom prst="line">
            <a:avLst/>
          </a:prstGeom>
          <a:ln w="25400">
            <a:solidFill>
              <a:srgbClr val="5B9BD5">
                <a:alpha val="74000"/>
              </a:srgb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F974CA7-EE29-E340-8F8C-63A863658261}"/>
              </a:ext>
            </a:extLst>
          </p:cNvPr>
          <p:cNvSpPr/>
          <p:nvPr userDrawn="1"/>
        </p:nvSpPr>
        <p:spPr>
          <a:xfrm flipH="1">
            <a:off x="-2" y="0"/>
            <a:ext cx="6095987" cy="6858000"/>
          </a:xfrm>
          <a:prstGeom prst="rect">
            <a:avLst/>
          </a:prstGeom>
          <a:blipFill dpi="0" rotWithShape="1">
            <a:blip r:embed="rId2">
              <a:alphaModFix amt="38000"/>
            </a:blip>
            <a:srcRect/>
            <a:stretch>
              <a:fillRect l="-50000" t="-7000" r="-36000" b="-97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23112" y="2695074"/>
            <a:ext cx="5089358" cy="2467224"/>
          </a:xfrm>
        </p:spPr>
        <p:txBody>
          <a:bodyPr anchor="b">
            <a:normAutofit/>
          </a:bodyPr>
          <a:lstStyle>
            <a:lvl1pPr algn="l">
              <a:defRPr sz="5400">
                <a:solidFill>
                  <a:srgbClr val="5B9BD5"/>
                </a:solidFill>
              </a:defRPr>
            </a:lvl1pPr>
          </a:lstStyle>
          <a:p>
            <a:r>
              <a:rPr lang="en-US" dirty="0"/>
              <a:t>Name of Presentation</a:t>
            </a:r>
          </a:p>
        </p:txBody>
      </p:sp>
      <p:sp>
        <p:nvSpPr>
          <p:cNvPr id="3" name="Subtitle 2"/>
          <p:cNvSpPr>
            <a:spLocks noGrp="1"/>
          </p:cNvSpPr>
          <p:nvPr>
            <p:ph type="subTitle" idx="1" hasCustomPrompt="1"/>
          </p:nvPr>
        </p:nvSpPr>
        <p:spPr>
          <a:xfrm>
            <a:off x="423112" y="5366667"/>
            <a:ext cx="5089358" cy="1114343"/>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to:</a:t>
            </a:r>
          </a:p>
          <a:p>
            <a:r>
              <a:rPr lang="en-US" dirty="0"/>
              <a:t>Presented by:</a:t>
            </a:r>
          </a:p>
        </p:txBody>
      </p:sp>
    </p:spTree>
    <p:extLst>
      <p:ext uri="{BB962C8B-B14F-4D97-AF65-F5344CB8AC3E}">
        <p14:creationId xmlns:p14="http://schemas.microsoft.com/office/powerpoint/2010/main" val="11119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15150" y="6317163"/>
            <a:ext cx="2057400" cy="365125"/>
          </a:xfrm>
        </p:spPr>
        <p:txBody>
          <a:bodyPr/>
          <a:lstStyle/>
          <a:p>
            <a:fld id="{6F167DB0-936E-7E41-BF69-10F204BC561D}" type="slidenum">
              <a:rPr lang="en-US" smtClean="0"/>
              <a:t>‹#›</a:t>
            </a:fld>
            <a:endParaRPr lang="en-US"/>
          </a:p>
        </p:txBody>
      </p:sp>
    </p:spTree>
    <p:extLst>
      <p:ext uri="{BB962C8B-B14F-4D97-AF65-F5344CB8AC3E}">
        <p14:creationId xmlns:p14="http://schemas.microsoft.com/office/powerpoint/2010/main" val="205101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0" name="Picture 9" descr="A picture containing outdoor, sky, snow&#10;&#10;Description automatically generated">
            <a:extLst>
              <a:ext uri="{FF2B5EF4-FFF2-40B4-BE49-F238E27FC236}">
                <a16:creationId xmlns:a16="http://schemas.microsoft.com/office/drawing/2014/main" id="{053A69E6-16B4-7142-B280-5A0BAF545477}"/>
              </a:ext>
            </a:extLst>
          </p:cNvPr>
          <p:cNvPicPr>
            <a:picLocks noChangeAspect="1"/>
          </p:cNvPicPr>
          <p:nvPr userDrawn="1"/>
        </p:nvPicPr>
        <p:blipFill rotWithShape="1">
          <a:blip r:embed="rId2"/>
          <a:srcRect l="22011" r="36634"/>
          <a:stretch/>
        </p:blipFill>
        <p:spPr>
          <a:xfrm>
            <a:off x="5473700" y="0"/>
            <a:ext cx="3670300" cy="6858000"/>
          </a:xfrm>
          <a:prstGeom prst="rect">
            <a:avLst/>
          </a:prstGeom>
        </p:spPr>
      </p:pic>
      <p:sp>
        <p:nvSpPr>
          <p:cNvPr id="2" name="Title 1"/>
          <p:cNvSpPr>
            <a:spLocks noGrp="1"/>
          </p:cNvSpPr>
          <p:nvPr>
            <p:ph type="title" hasCustomPrompt="1"/>
          </p:nvPr>
        </p:nvSpPr>
        <p:spPr>
          <a:xfrm>
            <a:off x="623888" y="1709739"/>
            <a:ext cx="4261621" cy="2852737"/>
          </a:xfrm>
        </p:spPr>
        <p:txBody>
          <a:bodyPr anchor="b">
            <a:normAutofit/>
          </a:bodyPr>
          <a:lstStyle>
            <a:lvl1pPr>
              <a:defRPr sz="5400">
                <a:solidFill>
                  <a:srgbClr val="0563C1"/>
                </a:solidFill>
              </a:defRPr>
            </a:lvl1pPr>
          </a:lstStyle>
          <a:p>
            <a:r>
              <a:rPr lang="en-US" dirty="0"/>
              <a:t>Conclusion slide</a:t>
            </a:r>
          </a:p>
        </p:txBody>
      </p:sp>
      <p:sp>
        <p:nvSpPr>
          <p:cNvPr id="3" name="Text Placeholder 2"/>
          <p:cNvSpPr>
            <a:spLocks noGrp="1"/>
          </p:cNvSpPr>
          <p:nvPr>
            <p:ph type="body" idx="1"/>
          </p:nvPr>
        </p:nvSpPr>
        <p:spPr>
          <a:xfrm>
            <a:off x="623888" y="4589464"/>
            <a:ext cx="4261621" cy="1500187"/>
          </a:xfrm>
        </p:spPr>
        <p:txBody>
          <a:bodyPr/>
          <a:lstStyle>
            <a:lvl1pPr marL="0" indent="0">
              <a:buNone/>
              <a:defRPr sz="2400">
                <a:solidFill>
                  <a:srgbClr val="00356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9C370750-6483-8E48-8495-82A2EC15B1B6}"/>
              </a:ext>
            </a:extLst>
          </p:cNvPr>
          <p:cNvPicPr>
            <a:picLocks noChangeAspect="1"/>
          </p:cNvPicPr>
          <p:nvPr userDrawn="1"/>
        </p:nvPicPr>
        <p:blipFill>
          <a:blip r:embed="rId3"/>
          <a:stretch>
            <a:fillRect/>
          </a:stretch>
        </p:blipFill>
        <p:spPr>
          <a:xfrm>
            <a:off x="6497051" y="0"/>
            <a:ext cx="2438402" cy="1411705"/>
          </a:xfrm>
          <a:prstGeom prst="rect">
            <a:avLst/>
          </a:prstGeom>
          <a:effectLst>
            <a:outerShdw blurRad="114300" dist="76200" dir="5880000" sx="101000" sy="101000" algn="ctr" rotWithShape="0">
              <a:srgbClr val="000000">
                <a:alpha val="49000"/>
              </a:srgbClr>
            </a:outerShdw>
          </a:effectLst>
        </p:spPr>
      </p:pic>
    </p:spTree>
    <p:extLst>
      <p:ext uri="{BB962C8B-B14F-4D97-AF65-F5344CB8AC3E}">
        <p14:creationId xmlns:p14="http://schemas.microsoft.com/office/powerpoint/2010/main" val="713914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4925" y="1594917"/>
            <a:ext cx="7029134" cy="913506"/>
          </a:xfrm>
        </p:spPr>
        <p:txBody>
          <a:bodyPr>
            <a:normAutofit/>
          </a:bodyPr>
          <a:lstStyle>
            <a:lvl1pPr>
              <a:defRPr sz="3200">
                <a:solidFill>
                  <a:srgbClr val="0563C1"/>
                </a:solidFill>
              </a:defRPr>
            </a:lvl1pPr>
          </a:lstStyle>
          <a:p>
            <a:r>
              <a:rPr lang="en-US" dirty="0"/>
              <a:t>For pages with no graphics</a:t>
            </a:r>
          </a:p>
        </p:txBody>
      </p:sp>
      <p:sp>
        <p:nvSpPr>
          <p:cNvPr id="3" name="Content Placeholder 2"/>
          <p:cNvSpPr>
            <a:spLocks noGrp="1"/>
          </p:cNvSpPr>
          <p:nvPr>
            <p:ph idx="1"/>
          </p:nvPr>
        </p:nvSpPr>
        <p:spPr>
          <a:xfrm>
            <a:off x="1854926" y="2730843"/>
            <a:ext cx="7029133" cy="3416623"/>
          </a:xfrm>
        </p:spPr>
        <p:txBody>
          <a:bodyPr/>
          <a:lstStyle>
            <a:lvl1pPr>
              <a:defRPr sz="2400">
                <a:solidFill>
                  <a:srgbClr val="003564"/>
                </a:solidFill>
              </a:defRPr>
            </a:lvl1pPr>
            <a:lvl2pPr>
              <a:defRPr sz="2000">
                <a:solidFill>
                  <a:srgbClr val="003564"/>
                </a:solidFill>
              </a:defRPr>
            </a:lvl2pPr>
            <a:lvl3pPr>
              <a:defRPr sz="1800">
                <a:solidFill>
                  <a:srgbClr val="003564"/>
                </a:solidFill>
              </a:defRPr>
            </a:lvl3pPr>
            <a:lvl4pPr>
              <a:defRPr sz="1600">
                <a:solidFill>
                  <a:srgbClr val="003564"/>
                </a:solidFill>
              </a:defRPr>
            </a:lvl4pPr>
            <a:lvl5pPr>
              <a:defRPr sz="1400">
                <a:solidFill>
                  <a:srgbClr val="0035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826660" y="6326854"/>
            <a:ext cx="2057400" cy="365125"/>
          </a:xfrm>
        </p:spPr>
        <p:txBody>
          <a:bodyPr/>
          <a:lstStyle/>
          <a:p>
            <a:fld id="{6F167DB0-936E-7E41-BF69-10F204BC561D}" type="slidenum">
              <a:rPr lang="en-US" smtClean="0"/>
              <a:t>‹#›</a:t>
            </a:fld>
            <a:endParaRPr lang="en-US"/>
          </a:p>
        </p:txBody>
      </p:sp>
      <p:pic>
        <p:nvPicPr>
          <p:cNvPr id="10" name="Picture 9">
            <a:extLst>
              <a:ext uri="{FF2B5EF4-FFF2-40B4-BE49-F238E27FC236}">
                <a16:creationId xmlns:a16="http://schemas.microsoft.com/office/drawing/2014/main" id="{B9E31840-79F8-9042-B23E-E81C5D71166F}"/>
              </a:ext>
            </a:extLst>
          </p:cNvPr>
          <p:cNvPicPr>
            <a:picLocks noChangeAspect="1"/>
          </p:cNvPicPr>
          <p:nvPr userDrawn="1"/>
        </p:nvPicPr>
        <p:blipFill rotWithShape="1">
          <a:blip r:embed="rId2"/>
          <a:srcRect l="47077" r="34929"/>
          <a:stretch/>
        </p:blipFill>
        <p:spPr>
          <a:xfrm>
            <a:off x="0" y="0"/>
            <a:ext cx="1600200" cy="6871686"/>
          </a:xfrm>
          <a:prstGeom prst="rect">
            <a:avLst/>
          </a:prstGeom>
        </p:spPr>
      </p:pic>
    </p:spTree>
    <p:extLst>
      <p:ext uri="{BB962C8B-B14F-4D97-AF65-F5344CB8AC3E}">
        <p14:creationId xmlns:p14="http://schemas.microsoft.com/office/powerpoint/2010/main" val="400641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1C143F2-80FE-ED4E-BCF3-1EA0AD62CBDA}"/>
              </a:ext>
            </a:extLst>
          </p:cNvPr>
          <p:cNvPicPr>
            <a:picLocks noChangeAspect="1"/>
          </p:cNvPicPr>
          <p:nvPr userDrawn="1"/>
        </p:nvPicPr>
        <p:blipFill rotWithShape="1">
          <a:blip r:embed="rId2"/>
          <a:srcRect l="45205" r="19021"/>
          <a:stretch/>
        </p:blipFill>
        <p:spPr>
          <a:xfrm>
            <a:off x="0" y="0"/>
            <a:ext cx="3175000" cy="6858000"/>
          </a:xfrm>
          <a:prstGeom prst="rect">
            <a:avLst/>
          </a:prstGeom>
        </p:spPr>
      </p:pic>
      <p:sp>
        <p:nvSpPr>
          <p:cNvPr id="2" name="Title 1"/>
          <p:cNvSpPr>
            <a:spLocks noGrp="1"/>
          </p:cNvSpPr>
          <p:nvPr>
            <p:ph type="title" hasCustomPrompt="1"/>
          </p:nvPr>
        </p:nvSpPr>
        <p:spPr>
          <a:xfrm>
            <a:off x="3448593" y="1607979"/>
            <a:ext cx="5435466" cy="912799"/>
          </a:xfrm>
        </p:spPr>
        <p:txBody>
          <a:bodyPr>
            <a:normAutofit/>
          </a:bodyPr>
          <a:lstStyle>
            <a:lvl1pPr>
              <a:defRPr sz="3200">
                <a:solidFill>
                  <a:srgbClr val="0563C1"/>
                </a:solidFill>
              </a:defRPr>
            </a:lvl1pPr>
          </a:lstStyle>
          <a:p>
            <a:r>
              <a:rPr lang="en-US" dirty="0"/>
              <a:t>For pages with graphics</a:t>
            </a:r>
          </a:p>
        </p:txBody>
      </p:sp>
      <p:sp>
        <p:nvSpPr>
          <p:cNvPr id="3" name="Content Placeholder 2"/>
          <p:cNvSpPr>
            <a:spLocks noGrp="1"/>
          </p:cNvSpPr>
          <p:nvPr>
            <p:ph idx="1"/>
          </p:nvPr>
        </p:nvSpPr>
        <p:spPr>
          <a:xfrm>
            <a:off x="3448594" y="2706130"/>
            <a:ext cx="5435465" cy="3441336"/>
          </a:xfrm>
        </p:spPr>
        <p:txBody>
          <a:bodyPr/>
          <a:lstStyle>
            <a:lvl1pPr>
              <a:defRPr sz="2400">
                <a:solidFill>
                  <a:srgbClr val="003564"/>
                </a:solidFill>
              </a:defRPr>
            </a:lvl1pPr>
            <a:lvl2pPr>
              <a:defRPr sz="2000">
                <a:solidFill>
                  <a:srgbClr val="003564"/>
                </a:solidFill>
              </a:defRPr>
            </a:lvl2pPr>
            <a:lvl3pPr>
              <a:defRPr sz="1800">
                <a:solidFill>
                  <a:srgbClr val="003564"/>
                </a:solidFill>
              </a:defRPr>
            </a:lvl3pPr>
            <a:lvl4pPr>
              <a:defRPr sz="1600">
                <a:solidFill>
                  <a:srgbClr val="003564"/>
                </a:solidFill>
              </a:defRPr>
            </a:lvl4pPr>
            <a:lvl5pPr>
              <a:defRPr sz="1400">
                <a:solidFill>
                  <a:srgbClr val="0035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826660" y="6326854"/>
            <a:ext cx="2057400" cy="365125"/>
          </a:xfrm>
        </p:spPr>
        <p:txBody>
          <a:bodyPr/>
          <a:lstStyle/>
          <a:p>
            <a:fld id="{6F167DB0-936E-7E41-BF69-10F204BC561D}" type="slidenum">
              <a:rPr lang="en-US" smtClean="0"/>
              <a:t>‹#›</a:t>
            </a:fld>
            <a:endParaRPr lang="en-US"/>
          </a:p>
        </p:txBody>
      </p:sp>
      <p:sp>
        <p:nvSpPr>
          <p:cNvPr id="5" name="Picture Placeholder 4">
            <a:extLst>
              <a:ext uri="{FF2B5EF4-FFF2-40B4-BE49-F238E27FC236}">
                <a16:creationId xmlns:a16="http://schemas.microsoft.com/office/drawing/2014/main" id="{72429A18-7F64-DC4D-B60D-DE897751D4A7}"/>
              </a:ext>
            </a:extLst>
          </p:cNvPr>
          <p:cNvSpPr>
            <a:spLocks noGrp="1"/>
          </p:cNvSpPr>
          <p:nvPr>
            <p:ph type="pic" sz="quarter" idx="13"/>
          </p:nvPr>
        </p:nvSpPr>
        <p:spPr>
          <a:xfrm>
            <a:off x="209550" y="209187"/>
            <a:ext cx="2690813" cy="3382963"/>
          </a:xfrm>
        </p:spPr>
        <p:txBody>
          <a:bodyPr/>
          <a:lstStyle/>
          <a:p>
            <a:r>
              <a:rPr lang="en-US"/>
              <a:t>Click icon to add picture</a:t>
            </a:r>
          </a:p>
        </p:txBody>
      </p:sp>
      <p:sp>
        <p:nvSpPr>
          <p:cNvPr id="11" name="Picture Placeholder 10">
            <a:extLst>
              <a:ext uri="{FF2B5EF4-FFF2-40B4-BE49-F238E27FC236}">
                <a16:creationId xmlns:a16="http://schemas.microsoft.com/office/drawing/2014/main" id="{D86B2D54-6497-A64C-B881-61E48708893B}"/>
              </a:ext>
            </a:extLst>
          </p:cNvPr>
          <p:cNvSpPr>
            <a:spLocks noGrp="1"/>
          </p:cNvSpPr>
          <p:nvPr>
            <p:ph type="pic" sz="quarter" idx="14"/>
          </p:nvPr>
        </p:nvSpPr>
        <p:spPr>
          <a:xfrm>
            <a:off x="234224" y="3801700"/>
            <a:ext cx="2665413" cy="2876550"/>
          </a:xfrm>
        </p:spPr>
        <p:txBody>
          <a:bodyPr/>
          <a:lstStyle/>
          <a:p>
            <a:r>
              <a:rPr lang="en-US"/>
              <a:t>Click icon to add picture</a:t>
            </a:r>
          </a:p>
        </p:txBody>
      </p:sp>
    </p:spTree>
    <p:extLst>
      <p:ext uri="{BB962C8B-B14F-4D97-AF65-F5344CB8AC3E}">
        <p14:creationId xmlns:p14="http://schemas.microsoft.com/office/powerpoint/2010/main" val="170284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descr="A picture containing outdoor, sky, snow&#10;&#10;Description automatically generated">
            <a:extLst>
              <a:ext uri="{FF2B5EF4-FFF2-40B4-BE49-F238E27FC236}">
                <a16:creationId xmlns:a16="http://schemas.microsoft.com/office/drawing/2014/main" id="{053A69E6-16B4-7142-B280-5A0BAF545477}"/>
              </a:ext>
            </a:extLst>
          </p:cNvPr>
          <p:cNvPicPr>
            <a:picLocks noChangeAspect="1"/>
          </p:cNvPicPr>
          <p:nvPr userDrawn="1"/>
        </p:nvPicPr>
        <p:blipFill rotWithShape="1">
          <a:blip r:embed="rId2"/>
          <a:srcRect l="22011" r="36634"/>
          <a:stretch/>
        </p:blipFill>
        <p:spPr>
          <a:xfrm>
            <a:off x="5473700" y="0"/>
            <a:ext cx="3670300" cy="6858000"/>
          </a:xfrm>
          <a:prstGeom prst="rect">
            <a:avLst/>
          </a:prstGeom>
        </p:spPr>
      </p:pic>
      <p:sp>
        <p:nvSpPr>
          <p:cNvPr id="2" name="Title 1"/>
          <p:cNvSpPr>
            <a:spLocks noGrp="1"/>
          </p:cNvSpPr>
          <p:nvPr>
            <p:ph type="title" hasCustomPrompt="1"/>
          </p:nvPr>
        </p:nvSpPr>
        <p:spPr>
          <a:xfrm>
            <a:off x="623888" y="1709739"/>
            <a:ext cx="4261621" cy="2852737"/>
          </a:xfrm>
        </p:spPr>
        <p:txBody>
          <a:bodyPr anchor="b">
            <a:normAutofit/>
          </a:bodyPr>
          <a:lstStyle>
            <a:lvl1pPr>
              <a:defRPr sz="5400">
                <a:solidFill>
                  <a:srgbClr val="0563C1"/>
                </a:solidFill>
              </a:defRPr>
            </a:lvl1pPr>
          </a:lstStyle>
          <a:p>
            <a:r>
              <a:rPr lang="en-US" dirty="0"/>
              <a:t>Transition page headline</a:t>
            </a:r>
          </a:p>
        </p:txBody>
      </p:sp>
      <p:sp>
        <p:nvSpPr>
          <p:cNvPr id="3" name="Text Placeholder 2"/>
          <p:cNvSpPr>
            <a:spLocks noGrp="1"/>
          </p:cNvSpPr>
          <p:nvPr>
            <p:ph type="body" idx="1"/>
          </p:nvPr>
        </p:nvSpPr>
        <p:spPr>
          <a:xfrm>
            <a:off x="623888" y="4589464"/>
            <a:ext cx="4261621" cy="1500187"/>
          </a:xfrm>
        </p:spPr>
        <p:txBody>
          <a:bodyPr/>
          <a:lstStyle>
            <a:lvl1pPr marL="0" indent="0">
              <a:buNone/>
              <a:defRPr sz="2400">
                <a:solidFill>
                  <a:srgbClr val="00356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9C370750-6483-8E48-8495-82A2EC15B1B6}"/>
              </a:ext>
            </a:extLst>
          </p:cNvPr>
          <p:cNvPicPr>
            <a:picLocks noChangeAspect="1"/>
          </p:cNvPicPr>
          <p:nvPr userDrawn="1"/>
        </p:nvPicPr>
        <p:blipFill>
          <a:blip r:embed="rId3"/>
          <a:stretch>
            <a:fillRect/>
          </a:stretch>
        </p:blipFill>
        <p:spPr>
          <a:xfrm>
            <a:off x="6497051" y="0"/>
            <a:ext cx="2438402" cy="1411705"/>
          </a:xfrm>
          <a:prstGeom prst="rect">
            <a:avLst/>
          </a:prstGeom>
          <a:effectLst>
            <a:outerShdw blurRad="114300" dist="76200" dir="5880000" sx="101000" sy="101000" algn="ctr" rotWithShape="0">
              <a:srgbClr val="000000">
                <a:alpha val="49000"/>
              </a:srgbClr>
            </a:outerShdw>
          </a:effectLst>
        </p:spPr>
      </p:pic>
    </p:spTree>
    <p:extLst>
      <p:ext uri="{BB962C8B-B14F-4D97-AF65-F5344CB8AC3E}">
        <p14:creationId xmlns:p14="http://schemas.microsoft.com/office/powerpoint/2010/main" val="305070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3FCA4B-E406-8947-88CE-AED9689DC5CB}"/>
              </a:ext>
            </a:extLst>
          </p:cNvPr>
          <p:cNvSpPr/>
          <p:nvPr userDrawn="1"/>
        </p:nvSpPr>
        <p:spPr>
          <a:xfrm>
            <a:off x="6335487" y="-1"/>
            <a:ext cx="2808514" cy="165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rry photo of a sign&#10;&#10;Description automatically generated">
            <a:extLst>
              <a:ext uri="{FF2B5EF4-FFF2-40B4-BE49-F238E27FC236}">
                <a16:creationId xmlns:a16="http://schemas.microsoft.com/office/drawing/2014/main" id="{C50743EB-E56D-EB43-A0ED-6808FCA9C3EB}"/>
              </a:ext>
            </a:extLst>
          </p:cNvPr>
          <p:cNvPicPr>
            <a:picLocks noChangeAspect="1"/>
          </p:cNvPicPr>
          <p:nvPr userDrawn="1"/>
        </p:nvPicPr>
        <p:blipFill rotWithShape="1">
          <a:blip r:embed="rId2"/>
          <a:srcRect l="42992" t="-1603" r="41569" b="13704"/>
          <a:stretch/>
        </p:blipFill>
        <p:spPr>
          <a:xfrm>
            <a:off x="7557873" y="-119947"/>
            <a:ext cx="1586127" cy="6977947"/>
          </a:xfrm>
          <a:prstGeom prst="rect">
            <a:avLst/>
          </a:prstGeom>
        </p:spPr>
      </p:pic>
      <p:sp>
        <p:nvSpPr>
          <p:cNvPr id="3" name="Content Placeholder 2"/>
          <p:cNvSpPr>
            <a:spLocks noGrp="1"/>
          </p:cNvSpPr>
          <p:nvPr>
            <p:ph sz="half" idx="1"/>
          </p:nvPr>
        </p:nvSpPr>
        <p:spPr>
          <a:xfrm>
            <a:off x="569294" y="2743199"/>
            <a:ext cx="3200403" cy="343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5373" y="2743199"/>
            <a:ext cx="3200402" cy="343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9E2B12DB-DB83-F24A-A486-3286E9AD350B}"/>
              </a:ext>
            </a:extLst>
          </p:cNvPr>
          <p:cNvPicPr>
            <a:picLocks noChangeAspect="1"/>
          </p:cNvPicPr>
          <p:nvPr userDrawn="1"/>
        </p:nvPicPr>
        <p:blipFill>
          <a:blip r:embed="rId3"/>
          <a:stretch>
            <a:fillRect/>
          </a:stretch>
        </p:blipFill>
        <p:spPr>
          <a:xfrm>
            <a:off x="6497051" y="0"/>
            <a:ext cx="2438402" cy="1411705"/>
          </a:xfrm>
          <a:prstGeom prst="rect">
            <a:avLst/>
          </a:prstGeom>
          <a:effectLst>
            <a:outerShdw blurRad="114300" dist="76200" dir="5880000" sx="101000" sy="101000" algn="ctr" rotWithShape="0">
              <a:srgbClr val="000000">
                <a:alpha val="49000"/>
              </a:srgbClr>
            </a:outerShdw>
          </a:effectLst>
        </p:spPr>
      </p:pic>
      <p:sp>
        <p:nvSpPr>
          <p:cNvPr id="7" name="Slide Number Placeholder 6"/>
          <p:cNvSpPr>
            <a:spLocks noGrp="1"/>
          </p:cNvSpPr>
          <p:nvPr>
            <p:ph type="sldNum" sz="quarter" idx="12"/>
          </p:nvPr>
        </p:nvSpPr>
        <p:spPr>
          <a:xfrm>
            <a:off x="6836773" y="6311899"/>
            <a:ext cx="2057400" cy="365125"/>
          </a:xfrm>
        </p:spPr>
        <p:txBody>
          <a:bodyPr/>
          <a:lstStyle/>
          <a:p>
            <a:fld id="{6F167DB0-936E-7E41-BF69-10F204BC561D}" type="slidenum">
              <a:rPr lang="en-US" smtClean="0"/>
              <a:t>‹#›</a:t>
            </a:fld>
            <a:endParaRPr lang="en-US"/>
          </a:p>
        </p:txBody>
      </p:sp>
      <p:sp>
        <p:nvSpPr>
          <p:cNvPr id="2" name="Title 1"/>
          <p:cNvSpPr>
            <a:spLocks noGrp="1"/>
          </p:cNvSpPr>
          <p:nvPr>
            <p:ph type="title"/>
          </p:nvPr>
        </p:nvSpPr>
        <p:spPr>
          <a:xfrm>
            <a:off x="569294" y="1552786"/>
            <a:ext cx="6696480" cy="918565"/>
          </a:xfrm>
        </p:spPr>
        <p:txBody>
          <a:bodyPr>
            <a:normAutofit/>
          </a:bodyPr>
          <a:lstStyle>
            <a:lvl1pPr>
              <a:defRPr sz="3200">
                <a:solidFill>
                  <a:srgbClr val="0563C1"/>
                </a:solidFill>
              </a:defRPr>
            </a:lvl1pPr>
          </a:lstStyle>
          <a:p>
            <a:r>
              <a:rPr lang="en-US"/>
              <a:t>Click to edit Master title style</a:t>
            </a:r>
            <a:endParaRPr lang="en-US" dirty="0"/>
          </a:p>
        </p:txBody>
      </p:sp>
    </p:spTree>
    <p:extLst>
      <p:ext uri="{BB962C8B-B14F-4D97-AF65-F5344CB8AC3E}">
        <p14:creationId xmlns:p14="http://schemas.microsoft.com/office/powerpoint/2010/main" val="241218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7D0BC-EDEF-FE41-8931-BFFD4F0ECB6C}"/>
              </a:ext>
            </a:extLst>
          </p:cNvPr>
          <p:cNvSpPr/>
          <p:nvPr userDrawn="1"/>
        </p:nvSpPr>
        <p:spPr>
          <a:xfrm>
            <a:off x="6335487" y="-1"/>
            <a:ext cx="2808514" cy="165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rry photo of a sign&#10;&#10;Description automatically generated">
            <a:extLst>
              <a:ext uri="{FF2B5EF4-FFF2-40B4-BE49-F238E27FC236}">
                <a16:creationId xmlns:a16="http://schemas.microsoft.com/office/drawing/2014/main" id="{950F3174-1548-3345-8C1F-DAFB9E58D016}"/>
              </a:ext>
            </a:extLst>
          </p:cNvPr>
          <p:cNvPicPr>
            <a:picLocks noChangeAspect="1"/>
          </p:cNvPicPr>
          <p:nvPr userDrawn="1"/>
        </p:nvPicPr>
        <p:blipFill rotWithShape="1">
          <a:blip r:embed="rId2"/>
          <a:srcRect l="42992" t="-1603" r="41569" b="13704"/>
          <a:stretch/>
        </p:blipFill>
        <p:spPr>
          <a:xfrm>
            <a:off x="7557873" y="-119947"/>
            <a:ext cx="1586127" cy="6977947"/>
          </a:xfrm>
          <a:prstGeom prst="rect">
            <a:avLst/>
          </a:prstGeom>
        </p:spPr>
      </p:pic>
      <p:sp>
        <p:nvSpPr>
          <p:cNvPr id="2" name="Title 1"/>
          <p:cNvSpPr>
            <a:spLocks noGrp="1"/>
          </p:cNvSpPr>
          <p:nvPr>
            <p:ph type="title"/>
          </p:nvPr>
        </p:nvSpPr>
        <p:spPr>
          <a:xfrm>
            <a:off x="489770" y="1551376"/>
            <a:ext cx="6763646" cy="919976"/>
          </a:xfrm>
        </p:spPr>
        <p:txBody>
          <a:bodyPr>
            <a:normAutofit/>
          </a:bodyPr>
          <a:lstStyle>
            <a:lvl1pPr>
              <a:defRPr sz="3200">
                <a:solidFill>
                  <a:srgbClr val="0563C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6862898" y="6310311"/>
            <a:ext cx="2057400" cy="365125"/>
          </a:xfrm>
        </p:spPr>
        <p:txBody>
          <a:bodyPr/>
          <a:lstStyle/>
          <a:p>
            <a:fld id="{6F167DB0-936E-7E41-BF69-10F204BC561D}" type="slidenum">
              <a:rPr lang="en-US" smtClean="0"/>
              <a:t>‹#›</a:t>
            </a:fld>
            <a:endParaRPr lang="en-US"/>
          </a:p>
        </p:txBody>
      </p:sp>
      <p:pic>
        <p:nvPicPr>
          <p:cNvPr id="8" name="Picture 7">
            <a:extLst>
              <a:ext uri="{FF2B5EF4-FFF2-40B4-BE49-F238E27FC236}">
                <a16:creationId xmlns:a16="http://schemas.microsoft.com/office/drawing/2014/main" id="{76913456-5D3D-1B40-BDA0-AA6231A5229B}"/>
              </a:ext>
            </a:extLst>
          </p:cNvPr>
          <p:cNvPicPr>
            <a:picLocks noChangeAspect="1"/>
          </p:cNvPicPr>
          <p:nvPr userDrawn="1"/>
        </p:nvPicPr>
        <p:blipFill>
          <a:blip r:embed="rId3"/>
          <a:stretch>
            <a:fillRect/>
          </a:stretch>
        </p:blipFill>
        <p:spPr>
          <a:xfrm>
            <a:off x="6497051" y="0"/>
            <a:ext cx="2438402" cy="1411705"/>
          </a:xfrm>
          <a:prstGeom prst="rect">
            <a:avLst/>
          </a:prstGeom>
          <a:effectLst>
            <a:outerShdw blurRad="114300" dist="76200" dir="5880000" sx="101000" sy="101000" algn="ctr" rotWithShape="0">
              <a:srgbClr val="000000">
                <a:alpha val="49000"/>
              </a:srgbClr>
            </a:outerShdw>
          </a:effectLst>
        </p:spPr>
      </p:pic>
    </p:spTree>
    <p:extLst>
      <p:ext uri="{BB962C8B-B14F-4D97-AF65-F5344CB8AC3E}">
        <p14:creationId xmlns:p14="http://schemas.microsoft.com/office/powerpoint/2010/main" val="102206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2718" y="2046632"/>
            <a:ext cx="5002632" cy="388856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F167DB0-936E-7E41-BF69-10F204BC561D}" type="slidenum">
              <a:rPr lang="en-US" smtClean="0"/>
              <a:t>‹#›</a:t>
            </a:fld>
            <a:endParaRPr lang="en-US"/>
          </a:p>
        </p:txBody>
      </p:sp>
      <p:pic>
        <p:nvPicPr>
          <p:cNvPr id="9" name="Picture 8" descr="A picture containing outdoor, grass&#10;&#10;Description automatically generated">
            <a:extLst>
              <a:ext uri="{FF2B5EF4-FFF2-40B4-BE49-F238E27FC236}">
                <a16:creationId xmlns:a16="http://schemas.microsoft.com/office/drawing/2014/main" id="{FB19DE0B-FB4C-AD42-9D8B-2B04ED5A33F2}"/>
              </a:ext>
            </a:extLst>
          </p:cNvPr>
          <p:cNvPicPr>
            <a:picLocks noChangeAspect="1"/>
          </p:cNvPicPr>
          <p:nvPr userDrawn="1"/>
        </p:nvPicPr>
        <p:blipFill rotWithShape="1">
          <a:blip r:embed="rId2"/>
          <a:srcRect l="9858" r="55370"/>
          <a:stretch/>
        </p:blipFill>
        <p:spPr>
          <a:xfrm>
            <a:off x="0" y="0"/>
            <a:ext cx="3086101" cy="6858000"/>
          </a:xfrm>
          <a:prstGeom prst="rect">
            <a:avLst/>
          </a:prstGeom>
        </p:spPr>
      </p:pic>
      <p:sp>
        <p:nvSpPr>
          <p:cNvPr id="2" name="Title 1"/>
          <p:cNvSpPr>
            <a:spLocks noGrp="1"/>
          </p:cNvSpPr>
          <p:nvPr>
            <p:ph type="title" hasCustomPrompt="1"/>
          </p:nvPr>
        </p:nvSpPr>
        <p:spPr>
          <a:xfrm>
            <a:off x="285750" y="963828"/>
            <a:ext cx="2451668" cy="914399"/>
          </a:xfrm>
        </p:spPr>
        <p:txBody>
          <a:bodyPr anchor="b"/>
          <a:lstStyle>
            <a:lvl1pPr>
              <a:defRPr sz="3200">
                <a:solidFill>
                  <a:schemeClr val="bg1"/>
                </a:solidFill>
              </a:defRPr>
            </a:lvl1pPr>
          </a:lstStyle>
          <a:p>
            <a:r>
              <a:rPr lang="en-US" dirty="0"/>
              <a:t>Headline</a:t>
            </a:r>
          </a:p>
        </p:txBody>
      </p:sp>
      <p:sp>
        <p:nvSpPr>
          <p:cNvPr id="4" name="Text Placeholder 3"/>
          <p:cNvSpPr>
            <a:spLocks noGrp="1"/>
          </p:cNvSpPr>
          <p:nvPr>
            <p:ph type="body" sz="half" idx="2" hasCustomPrompt="1"/>
          </p:nvPr>
        </p:nvSpPr>
        <p:spPr>
          <a:xfrm>
            <a:off x="285750" y="2058248"/>
            <a:ext cx="2451668" cy="45031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Explanation of main theme with bullet point explanations to the right</a:t>
            </a:r>
          </a:p>
        </p:txBody>
      </p:sp>
    </p:spTree>
    <p:extLst>
      <p:ext uri="{BB962C8B-B14F-4D97-AF65-F5344CB8AC3E}">
        <p14:creationId xmlns:p14="http://schemas.microsoft.com/office/powerpoint/2010/main" val="128787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00850" y="6362882"/>
            <a:ext cx="2057400" cy="365125"/>
          </a:xfrm>
        </p:spPr>
        <p:txBody>
          <a:bodyPr/>
          <a:lstStyle/>
          <a:p>
            <a:fld id="{6F167DB0-936E-7E41-BF69-10F204BC561D}" type="slidenum">
              <a:rPr lang="en-US" smtClean="0"/>
              <a:t>‹#›</a:t>
            </a:fld>
            <a:endParaRPr lang="en-US"/>
          </a:p>
        </p:txBody>
      </p:sp>
      <p:pic>
        <p:nvPicPr>
          <p:cNvPr id="9" name="Picture 8" descr="A picture containing outdoor, grass&#10;&#10;Description automatically generated">
            <a:extLst>
              <a:ext uri="{FF2B5EF4-FFF2-40B4-BE49-F238E27FC236}">
                <a16:creationId xmlns:a16="http://schemas.microsoft.com/office/drawing/2014/main" id="{FB19DE0B-FB4C-AD42-9D8B-2B04ED5A33F2}"/>
              </a:ext>
            </a:extLst>
          </p:cNvPr>
          <p:cNvPicPr>
            <a:picLocks noChangeAspect="1"/>
          </p:cNvPicPr>
          <p:nvPr userDrawn="1"/>
        </p:nvPicPr>
        <p:blipFill rotWithShape="1">
          <a:blip r:embed="rId2"/>
          <a:srcRect l="9858" r="55370"/>
          <a:stretch/>
        </p:blipFill>
        <p:spPr>
          <a:xfrm>
            <a:off x="16328" y="0"/>
            <a:ext cx="3086101" cy="6858000"/>
          </a:xfrm>
          <a:prstGeom prst="rect">
            <a:avLst/>
          </a:prstGeom>
        </p:spPr>
      </p:pic>
      <p:sp>
        <p:nvSpPr>
          <p:cNvPr id="2" name="Title 1"/>
          <p:cNvSpPr>
            <a:spLocks noGrp="1"/>
          </p:cNvSpPr>
          <p:nvPr>
            <p:ph type="title" hasCustomPrompt="1"/>
          </p:nvPr>
        </p:nvSpPr>
        <p:spPr>
          <a:xfrm>
            <a:off x="285750" y="950913"/>
            <a:ext cx="2451668" cy="914957"/>
          </a:xfrm>
        </p:spPr>
        <p:txBody>
          <a:bodyPr anchor="b"/>
          <a:lstStyle>
            <a:lvl1pPr>
              <a:defRPr sz="3200">
                <a:solidFill>
                  <a:schemeClr val="bg1"/>
                </a:solidFill>
              </a:defRPr>
            </a:lvl1pPr>
          </a:lstStyle>
          <a:p>
            <a:r>
              <a:rPr lang="en-US" dirty="0"/>
              <a:t>Headline</a:t>
            </a:r>
          </a:p>
        </p:txBody>
      </p:sp>
      <p:sp>
        <p:nvSpPr>
          <p:cNvPr id="4" name="Text Placeholder 3"/>
          <p:cNvSpPr>
            <a:spLocks noGrp="1"/>
          </p:cNvSpPr>
          <p:nvPr>
            <p:ph type="body" sz="half" idx="2" hasCustomPrompt="1"/>
          </p:nvPr>
        </p:nvSpPr>
        <p:spPr>
          <a:xfrm>
            <a:off x="285750" y="2051222"/>
            <a:ext cx="2451668" cy="431166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Caption for the photo</a:t>
            </a:r>
          </a:p>
        </p:txBody>
      </p:sp>
      <p:sp>
        <p:nvSpPr>
          <p:cNvPr id="19" name="Picture Placeholder 18">
            <a:extLst>
              <a:ext uri="{FF2B5EF4-FFF2-40B4-BE49-F238E27FC236}">
                <a16:creationId xmlns:a16="http://schemas.microsoft.com/office/drawing/2014/main" id="{7D333B4F-82B5-4B44-8D3B-2F4FC7887E58}"/>
              </a:ext>
            </a:extLst>
          </p:cNvPr>
          <p:cNvSpPr>
            <a:spLocks noGrp="1"/>
          </p:cNvSpPr>
          <p:nvPr>
            <p:ph type="pic" sz="quarter" idx="13"/>
          </p:nvPr>
        </p:nvSpPr>
        <p:spPr>
          <a:xfrm>
            <a:off x="3540125" y="2051221"/>
            <a:ext cx="5318125" cy="4022553"/>
          </a:xfrm>
        </p:spPr>
        <p:txBody>
          <a:bodyPr/>
          <a:lstStyle/>
          <a:p>
            <a:r>
              <a:rPr lang="en-US"/>
              <a:t>Click icon to add picture</a:t>
            </a:r>
          </a:p>
        </p:txBody>
      </p:sp>
    </p:spTree>
    <p:extLst>
      <p:ext uri="{BB962C8B-B14F-4D97-AF65-F5344CB8AC3E}">
        <p14:creationId xmlns:p14="http://schemas.microsoft.com/office/powerpoint/2010/main" val="404484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00850" y="6362882"/>
            <a:ext cx="2057400" cy="365125"/>
          </a:xfrm>
        </p:spPr>
        <p:txBody>
          <a:bodyPr/>
          <a:lstStyle/>
          <a:p>
            <a:fld id="{6F167DB0-936E-7E41-BF69-10F204BC561D}" type="slidenum">
              <a:rPr lang="en-US" smtClean="0"/>
              <a:t>‹#›</a:t>
            </a:fld>
            <a:endParaRPr lang="en-US"/>
          </a:p>
        </p:txBody>
      </p:sp>
      <p:pic>
        <p:nvPicPr>
          <p:cNvPr id="9" name="Picture 8" descr="A picture containing outdoor, grass&#10;&#10;Description automatically generated">
            <a:extLst>
              <a:ext uri="{FF2B5EF4-FFF2-40B4-BE49-F238E27FC236}">
                <a16:creationId xmlns:a16="http://schemas.microsoft.com/office/drawing/2014/main" id="{FB19DE0B-FB4C-AD42-9D8B-2B04ED5A33F2}"/>
              </a:ext>
            </a:extLst>
          </p:cNvPr>
          <p:cNvPicPr>
            <a:picLocks noChangeAspect="1"/>
          </p:cNvPicPr>
          <p:nvPr userDrawn="1"/>
        </p:nvPicPr>
        <p:blipFill rotWithShape="1">
          <a:blip r:embed="rId2"/>
          <a:srcRect l="9858" r="55370"/>
          <a:stretch/>
        </p:blipFill>
        <p:spPr>
          <a:xfrm>
            <a:off x="16328" y="0"/>
            <a:ext cx="3086101" cy="6858000"/>
          </a:xfrm>
          <a:prstGeom prst="rect">
            <a:avLst/>
          </a:prstGeom>
        </p:spPr>
      </p:pic>
      <p:sp>
        <p:nvSpPr>
          <p:cNvPr id="2" name="Title 1"/>
          <p:cNvSpPr>
            <a:spLocks noGrp="1"/>
          </p:cNvSpPr>
          <p:nvPr>
            <p:ph type="title" hasCustomPrompt="1"/>
          </p:nvPr>
        </p:nvSpPr>
        <p:spPr>
          <a:xfrm>
            <a:off x="285750" y="914023"/>
            <a:ext cx="2451668" cy="941493"/>
          </a:xfrm>
        </p:spPr>
        <p:txBody>
          <a:bodyPr anchor="b"/>
          <a:lstStyle>
            <a:lvl1pPr>
              <a:defRPr sz="3200">
                <a:solidFill>
                  <a:schemeClr val="bg1"/>
                </a:solidFill>
              </a:defRPr>
            </a:lvl1pPr>
          </a:lstStyle>
          <a:p>
            <a:r>
              <a:rPr lang="en-US" dirty="0"/>
              <a:t>Headline</a:t>
            </a:r>
          </a:p>
        </p:txBody>
      </p:sp>
      <p:sp>
        <p:nvSpPr>
          <p:cNvPr id="4" name="Text Placeholder 3"/>
          <p:cNvSpPr>
            <a:spLocks noGrp="1"/>
          </p:cNvSpPr>
          <p:nvPr>
            <p:ph type="body" sz="half" idx="2" hasCustomPrompt="1"/>
          </p:nvPr>
        </p:nvSpPr>
        <p:spPr>
          <a:xfrm>
            <a:off x="285750" y="2051222"/>
            <a:ext cx="2451668" cy="431166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Caption for the photos</a:t>
            </a:r>
          </a:p>
        </p:txBody>
      </p:sp>
      <p:sp>
        <p:nvSpPr>
          <p:cNvPr id="19" name="Picture Placeholder 18">
            <a:extLst>
              <a:ext uri="{FF2B5EF4-FFF2-40B4-BE49-F238E27FC236}">
                <a16:creationId xmlns:a16="http://schemas.microsoft.com/office/drawing/2014/main" id="{7D333B4F-82B5-4B44-8D3B-2F4FC7887E58}"/>
              </a:ext>
            </a:extLst>
          </p:cNvPr>
          <p:cNvSpPr>
            <a:spLocks noGrp="1"/>
          </p:cNvSpPr>
          <p:nvPr>
            <p:ph type="pic" sz="quarter" idx="13"/>
          </p:nvPr>
        </p:nvSpPr>
        <p:spPr>
          <a:xfrm>
            <a:off x="3389904" y="2051222"/>
            <a:ext cx="2651669" cy="1906587"/>
          </a:xfrm>
        </p:spPr>
        <p:txBody>
          <a:bodyPr/>
          <a:lstStyle/>
          <a:p>
            <a:r>
              <a:rPr lang="en-US"/>
              <a:t>Click icon to add picture</a:t>
            </a:r>
            <a:endParaRPr lang="en-US" dirty="0"/>
          </a:p>
        </p:txBody>
      </p:sp>
      <p:sp>
        <p:nvSpPr>
          <p:cNvPr id="5" name="Picture Placeholder 4">
            <a:extLst>
              <a:ext uri="{FF2B5EF4-FFF2-40B4-BE49-F238E27FC236}">
                <a16:creationId xmlns:a16="http://schemas.microsoft.com/office/drawing/2014/main" id="{0F6F2521-6FC6-2349-BA97-942D374A1A61}"/>
              </a:ext>
            </a:extLst>
          </p:cNvPr>
          <p:cNvSpPr>
            <a:spLocks noGrp="1"/>
          </p:cNvSpPr>
          <p:nvPr>
            <p:ph type="pic" sz="quarter" idx="14"/>
          </p:nvPr>
        </p:nvSpPr>
        <p:spPr>
          <a:xfrm>
            <a:off x="6151836" y="2051222"/>
            <a:ext cx="2706414" cy="1906587"/>
          </a:xfrm>
        </p:spPr>
        <p:txBody>
          <a:bodyPr/>
          <a:lstStyle/>
          <a:p>
            <a:r>
              <a:rPr lang="en-US"/>
              <a:t>Click icon to add picture</a:t>
            </a:r>
          </a:p>
        </p:txBody>
      </p:sp>
      <p:sp>
        <p:nvSpPr>
          <p:cNvPr id="8" name="Picture Placeholder 7">
            <a:extLst>
              <a:ext uri="{FF2B5EF4-FFF2-40B4-BE49-F238E27FC236}">
                <a16:creationId xmlns:a16="http://schemas.microsoft.com/office/drawing/2014/main" id="{0D7224A8-8EC4-D343-83BD-351E7D05CC5E}"/>
              </a:ext>
            </a:extLst>
          </p:cNvPr>
          <p:cNvSpPr>
            <a:spLocks noGrp="1"/>
          </p:cNvSpPr>
          <p:nvPr>
            <p:ph type="pic" sz="quarter" idx="15"/>
          </p:nvPr>
        </p:nvSpPr>
        <p:spPr>
          <a:xfrm>
            <a:off x="3389382" y="4062583"/>
            <a:ext cx="2652712" cy="1971675"/>
          </a:xfrm>
        </p:spPr>
        <p:txBody>
          <a:bodyPr/>
          <a:lstStyle/>
          <a:p>
            <a:r>
              <a:rPr lang="en-US"/>
              <a:t>Click icon to add picture</a:t>
            </a:r>
          </a:p>
        </p:txBody>
      </p:sp>
      <p:sp>
        <p:nvSpPr>
          <p:cNvPr id="11" name="Picture Placeholder 10">
            <a:extLst>
              <a:ext uri="{FF2B5EF4-FFF2-40B4-BE49-F238E27FC236}">
                <a16:creationId xmlns:a16="http://schemas.microsoft.com/office/drawing/2014/main" id="{507EFF07-30B2-944D-BE83-4AA07FA3CF73}"/>
              </a:ext>
            </a:extLst>
          </p:cNvPr>
          <p:cNvSpPr>
            <a:spLocks noGrp="1"/>
          </p:cNvSpPr>
          <p:nvPr>
            <p:ph type="pic" sz="quarter" idx="16"/>
          </p:nvPr>
        </p:nvSpPr>
        <p:spPr>
          <a:xfrm>
            <a:off x="6151563" y="4062856"/>
            <a:ext cx="2706414" cy="1971402"/>
          </a:xfrm>
        </p:spPr>
        <p:txBody>
          <a:bodyPr/>
          <a:lstStyle/>
          <a:p>
            <a:r>
              <a:rPr lang="en-US"/>
              <a:t>Click icon to add picture</a:t>
            </a:r>
          </a:p>
        </p:txBody>
      </p:sp>
    </p:spTree>
    <p:extLst>
      <p:ext uri="{BB962C8B-B14F-4D97-AF65-F5344CB8AC3E}">
        <p14:creationId xmlns:p14="http://schemas.microsoft.com/office/powerpoint/2010/main" val="225866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164D1A2F-6846-B642-96FD-D9A621638086}" type="datetimeFigureOut">
              <a:rPr lang="en-US" smtClean="0"/>
              <a:pPr/>
              <a:t>7/26/2023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6F167DB0-936E-7E41-BF69-10F204BC561D}" type="slidenum">
              <a:rPr lang="en-US" smtClean="0"/>
              <a:pPr/>
              <a:t>‹#›</a:t>
            </a:fld>
            <a:endParaRPr lang="en-US" dirty="0"/>
          </a:p>
        </p:txBody>
      </p:sp>
      <p:pic>
        <p:nvPicPr>
          <p:cNvPr id="7" name="Picture 6">
            <a:extLst>
              <a:ext uri="{FF2B5EF4-FFF2-40B4-BE49-F238E27FC236}">
                <a16:creationId xmlns:a16="http://schemas.microsoft.com/office/drawing/2014/main" id="{8A9FCC80-D7C0-754B-8069-E2332D9A1E2C}"/>
              </a:ext>
            </a:extLst>
          </p:cNvPr>
          <p:cNvPicPr>
            <a:picLocks noChangeAspect="1"/>
          </p:cNvPicPr>
          <p:nvPr userDrawn="1"/>
        </p:nvPicPr>
        <p:blipFill>
          <a:blip r:embed="rId13"/>
          <a:stretch>
            <a:fillRect/>
          </a:stretch>
        </p:blipFill>
        <p:spPr>
          <a:xfrm>
            <a:off x="6497051" y="0"/>
            <a:ext cx="2438402" cy="1411705"/>
          </a:xfrm>
          <a:prstGeom prst="rect">
            <a:avLst/>
          </a:prstGeom>
          <a:effectLst>
            <a:outerShdw blurRad="114300" dist="76200" dir="5880000" sx="101000" sy="101000" algn="ctr" rotWithShape="0">
              <a:srgbClr val="000000">
                <a:alpha val="49000"/>
              </a:srgbClr>
            </a:outerShdw>
          </a:effectLst>
        </p:spPr>
      </p:pic>
    </p:spTree>
    <p:extLst>
      <p:ext uri="{BB962C8B-B14F-4D97-AF65-F5344CB8AC3E}">
        <p14:creationId xmlns:p14="http://schemas.microsoft.com/office/powerpoint/2010/main" val="4212943868"/>
      </p:ext>
    </p:extLst>
  </p:cSld>
  <p:clrMap bg1="lt1" tx1="dk1" bg2="lt2" tx2="dk2" accent1="accent1" accent2="accent2" accent3="accent3" accent4="accent4" accent5="accent5" accent6="accent6" hlink="hlink" folHlink="folHlink"/>
  <p:sldLayoutIdLst>
    <p:sldLayoutId id="2147483697" r:id="rId1"/>
    <p:sldLayoutId id="2147483707" r:id="rId2"/>
    <p:sldLayoutId id="2147483698" r:id="rId3"/>
    <p:sldLayoutId id="2147483699" r:id="rId4"/>
    <p:sldLayoutId id="2147483700" r:id="rId5"/>
    <p:sldLayoutId id="2147483702" r:id="rId6"/>
    <p:sldLayoutId id="2147483704" r:id="rId7"/>
    <p:sldLayoutId id="2147483705" r:id="rId8"/>
    <p:sldLayoutId id="2147483706" r:id="rId9"/>
    <p:sldLayoutId id="2147483703" r:id="rId10"/>
    <p:sldLayoutId id="2147483708"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mailto:Diversity@stlmsd.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A53408-1815-E34A-9D4E-654E8816F57C}"/>
              </a:ext>
            </a:extLst>
          </p:cNvPr>
          <p:cNvSpPr>
            <a:spLocks noGrp="1"/>
          </p:cNvSpPr>
          <p:nvPr>
            <p:ph type="subTitle" idx="1"/>
          </p:nvPr>
        </p:nvSpPr>
        <p:spPr>
          <a:xfrm>
            <a:off x="423111" y="5398197"/>
            <a:ext cx="5672887" cy="1114343"/>
          </a:xfrm>
        </p:spPr>
        <p:txBody>
          <a:bodyPr/>
          <a:lstStyle/>
          <a:p>
            <a:r>
              <a:rPr lang="en-US" dirty="0"/>
              <a:t>Shonnah Paredes, Manager of Diversity Programs</a:t>
            </a:r>
          </a:p>
          <a:p>
            <a:r>
              <a:rPr lang="en-US" dirty="0"/>
              <a:t>Larry Woods, Diversity Construction Supervisor</a:t>
            </a:r>
          </a:p>
          <a:p>
            <a:r>
              <a:rPr lang="en-US" dirty="0"/>
              <a:t>July 28, 2023</a:t>
            </a:r>
          </a:p>
        </p:txBody>
      </p:sp>
      <p:sp>
        <p:nvSpPr>
          <p:cNvPr id="2" name="Title 1">
            <a:extLst>
              <a:ext uri="{FF2B5EF4-FFF2-40B4-BE49-F238E27FC236}">
                <a16:creationId xmlns:a16="http://schemas.microsoft.com/office/drawing/2014/main" id="{3001C437-F807-4A45-A831-9786D8DF261D}"/>
              </a:ext>
            </a:extLst>
          </p:cNvPr>
          <p:cNvSpPr>
            <a:spLocks noGrp="1"/>
          </p:cNvSpPr>
          <p:nvPr>
            <p:ph type="ctrTitle"/>
          </p:nvPr>
        </p:nvSpPr>
        <p:spPr>
          <a:xfrm>
            <a:off x="423112" y="1465361"/>
            <a:ext cx="5672888" cy="2467224"/>
          </a:xfrm>
        </p:spPr>
        <p:txBody>
          <a:bodyPr>
            <a:normAutofit fontScale="90000"/>
          </a:bodyPr>
          <a:lstStyle/>
          <a:p>
            <a:pPr algn="ctr"/>
            <a:r>
              <a:rPr lang="en-US" dirty="0"/>
              <a:t>Diversity Program    </a:t>
            </a:r>
            <a:br>
              <a:rPr lang="en-US" dirty="0"/>
            </a:br>
            <a:r>
              <a:rPr lang="en-US" dirty="0"/>
              <a:t>Construction Updates For</a:t>
            </a:r>
            <a:br>
              <a:rPr lang="en-US" dirty="0"/>
            </a:br>
            <a:r>
              <a:rPr lang="en-US" dirty="0"/>
              <a:t>Prime and Subcontractors</a:t>
            </a:r>
          </a:p>
        </p:txBody>
      </p:sp>
    </p:spTree>
    <p:extLst>
      <p:ext uri="{BB962C8B-B14F-4D97-AF65-F5344CB8AC3E}">
        <p14:creationId xmlns:p14="http://schemas.microsoft.com/office/powerpoint/2010/main" val="1459464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477FD-B10A-E144-ADB6-C8FF2144384B}"/>
              </a:ext>
            </a:extLst>
          </p:cNvPr>
          <p:cNvPicPr>
            <a:picLocks noChangeAspect="1"/>
          </p:cNvPicPr>
          <p:nvPr/>
        </p:nvPicPr>
        <p:blipFill>
          <a:blip r:embed="rId3"/>
          <a:stretch>
            <a:fillRect/>
          </a:stretch>
        </p:blipFill>
        <p:spPr>
          <a:xfrm>
            <a:off x="6500281" y="1"/>
            <a:ext cx="2433855" cy="1409074"/>
          </a:xfrm>
          <a:prstGeom prst="rect">
            <a:avLst/>
          </a:prstGeom>
        </p:spPr>
      </p:pic>
      <p:sp>
        <p:nvSpPr>
          <p:cNvPr id="7" name="Slide Number Placeholder 1">
            <a:extLst>
              <a:ext uri="{FF2B5EF4-FFF2-40B4-BE49-F238E27FC236}">
                <a16:creationId xmlns:a16="http://schemas.microsoft.com/office/drawing/2014/main" id="{FA3DF0A9-015D-4226-8F34-502AAEEF184A}"/>
              </a:ext>
            </a:extLst>
          </p:cNvPr>
          <p:cNvSpPr txBox="1">
            <a:spLocks/>
          </p:cNvSpPr>
          <p:nvPr/>
        </p:nvSpPr>
        <p:spPr bwMode="auto">
          <a:xfrm>
            <a:off x="8686800" y="6324600"/>
            <a:ext cx="3810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ctr">
              <a:defRPr/>
            </a:pPr>
            <a:fld id="{BA625DB7-F963-4A3F-9BD2-4A9FBC292B65}" type="slidenum">
              <a:rPr lang="en-US" altLang="en-US" sz="1400" smtClean="0"/>
              <a:pPr algn="ctr">
                <a:defRPr/>
              </a:pPr>
              <a:t>10</a:t>
            </a:fld>
            <a:endParaRPr lang="en-US" altLang="en-US" sz="1400" dirty="0"/>
          </a:p>
        </p:txBody>
      </p:sp>
      <p:pic>
        <p:nvPicPr>
          <p:cNvPr id="4" name="Picture 3" descr="Graphical user interface, text, application&#10;&#10;Description automatically generated">
            <a:extLst>
              <a:ext uri="{FF2B5EF4-FFF2-40B4-BE49-F238E27FC236}">
                <a16:creationId xmlns:a16="http://schemas.microsoft.com/office/drawing/2014/main" id="{4BD28D73-D926-B68D-778C-75915BF32411}"/>
              </a:ext>
            </a:extLst>
          </p:cNvPr>
          <p:cNvPicPr>
            <a:picLocks noChangeAspect="1"/>
          </p:cNvPicPr>
          <p:nvPr/>
        </p:nvPicPr>
        <p:blipFill>
          <a:blip r:embed="rId4"/>
          <a:stretch>
            <a:fillRect/>
          </a:stretch>
        </p:blipFill>
        <p:spPr>
          <a:xfrm>
            <a:off x="33783" y="0"/>
            <a:ext cx="6406816" cy="6858000"/>
          </a:xfrm>
          <a:prstGeom prst="rect">
            <a:avLst/>
          </a:prstGeom>
        </p:spPr>
      </p:pic>
    </p:spTree>
    <p:extLst>
      <p:ext uri="{BB962C8B-B14F-4D97-AF65-F5344CB8AC3E}">
        <p14:creationId xmlns:p14="http://schemas.microsoft.com/office/powerpoint/2010/main" val="1702077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477FD-B10A-E144-ADB6-C8FF2144384B}"/>
              </a:ext>
            </a:extLst>
          </p:cNvPr>
          <p:cNvPicPr>
            <a:picLocks noChangeAspect="1"/>
          </p:cNvPicPr>
          <p:nvPr/>
        </p:nvPicPr>
        <p:blipFill>
          <a:blip r:embed="rId3"/>
          <a:stretch>
            <a:fillRect/>
          </a:stretch>
        </p:blipFill>
        <p:spPr>
          <a:xfrm>
            <a:off x="6500281" y="1"/>
            <a:ext cx="2433855" cy="1409074"/>
          </a:xfrm>
          <a:prstGeom prst="rect">
            <a:avLst/>
          </a:prstGeom>
        </p:spPr>
      </p:pic>
      <p:sp>
        <p:nvSpPr>
          <p:cNvPr id="7" name="Slide Number Placeholder 1">
            <a:extLst>
              <a:ext uri="{FF2B5EF4-FFF2-40B4-BE49-F238E27FC236}">
                <a16:creationId xmlns:a16="http://schemas.microsoft.com/office/drawing/2014/main" id="{FA3DF0A9-015D-4226-8F34-502AAEEF184A}"/>
              </a:ext>
            </a:extLst>
          </p:cNvPr>
          <p:cNvSpPr txBox="1">
            <a:spLocks/>
          </p:cNvSpPr>
          <p:nvPr/>
        </p:nvSpPr>
        <p:spPr bwMode="auto">
          <a:xfrm>
            <a:off x="8686800" y="6324600"/>
            <a:ext cx="3810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ctr">
              <a:defRPr/>
            </a:pPr>
            <a:fld id="{BA625DB7-F963-4A3F-9BD2-4A9FBC292B65}" type="slidenum">
              <a:rPr lang="en-US" altLang="en-US" sz="1400" smtClean="0"/>
              <a:pPr algn="ctr">
                <a:defRPr/>
              </a:pPr>
              <a:t>11</a:t>
            </a:fld>
            <a:endParaRPr lang="en-US" altLang="en-US" sz="1400" dirty="0"/>
          </a:p>
        </p:txBody>
      </p:sp>
      <p:pic>
        <p:nvPicPr>
          <p:cNvPr id="3" name="Picture 2" descr="Text&#10;&#10;Description automatically generated">
            <a:extLst>
              <a:ext uri="{FF2B5EF4-FFF2-40B4-BE49-F238E27FC236}">
                <a16:creationId xmlns:a16="http://schemas.microsoft.com/office/drawing/2014/main" id="{C9B9A504-1F92-E826-28FE-2600081931DD}"/>
              </a:ext>
            </a:extLst>
          </p:cNvPr>
          <p:cNvPicPr>
            <a:picLocks noChangeAspect="1"/>
          </p:cNvPicPr>
          <p:nvPr/>
        </p:nvPicPr>
        <p:blipFill>
          <a:blip r:embed="rId4"/>
          <a:stretch>
            <a:fillRect/>
          </a:stretch>
        </p:blipFill>
        <p:spPr>
          <a:xfrm>
            <a:off x="462448" y="2657889"/>
            <a:ext cx="6411220" cy="1829055"/>
          </a:xfrm>
          <a:prstGeom prst="rect">
            <a:avLst/>
          </a:prstGeom>
        </p:spPr>
      </p:pic>
      <p:sp>
        <p:nvSpPr>
          <p:cNvPr id="6" name="Title 5">
            <a:extLst>
              <a:ext uri="{FF2B5EF4-FFF2-40B4-BE49-F238E27FC236}">
                <a16:creationId xmlns:a16="http://schemas.microsoft.com/office/drawing/2014/main" id="{04C39DE6-E98C-5C8E-87C8-0F08D3E10DC7}"/>
              </a:ext>
            </a:extLst>
          </p:cNvPr>
          <p:cNvSpPr>
            <a:spLocks noGrp="1"/>
          </p:cNvSpPr>
          <p:nvPr>
            <p:ph type="title"/>
          </p:nvPr>
        </p:nvSpPr>
        <p:spPr>
          <a:xfrm>
            <a:off x="558784" y="711955"/>
            <a:ext cx="6696480" cy="918565"/>
          </a:xfrm>
        </p:spPr>
        <p:txBody>
          <a:bodyPr/>
          <a:lstStyle/>
          <a:p>
            <a:r>
              <a:rPr lang="en-US" dirty="0"/>
              <a:t>Fees and Commissions</a:t>
            </a:r>
          </a:p>
        </p:txBody>
      </p:sp>
    </p:spTree>
    <p:extLst>
      <p:ext uri="{BB962C8B-B14F-4D97-AF65-F5344CB8AC3E}">
        <p14:creationId xmlns:p14="http://schemas.microsoft.com/office/powerpoint/2010/main" val="2315352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477FD-B10A-E144-ADB6-C8FF2144384B}"/>
              </a:ext>
            </a:extLst>
          </p:cNvPr>
          <p:cNvPicPr>
            <a:picLocks noChangeAspect="1"/>
          </p:cNvPicPr>
          <p:nvPr/>
        </p:nvPicPr>
        <p:blipFill>
          <a:blip r:embed="rId3"/>
          <a:stretch>
            <a:fillRect/>
          </a:stretch>
        </p:blipFill>
        <p:spPr>
          <a:xfrm>
            <a:off x="6500281" y="1"/>
            <a:ext cx="2433855" cy="1409074"/>
          </a:xfrm>
          <a:prstGeom prst="rect">
            <a:avLst/>
          </a:prstGeom>
        </p:spPr>
      </p:pic>
      <p:sp>
        <p:nvSpPr>
          <p:cNvPr id="7" name="Slide Number Placeholder 1">
            <a:extLst>
              <a:ext uri="{FF2B5EF4-FFF2-40B4-BE49-F238E27FC236}">
                <a16:creationId xmlns:a16="http://schemas.microsoft.com/office/drawing/2014/main" id="{FA3DF0A9-015D-4226-8F34-502AAEEF184A}"/>
              </a:ext>
            </a:extLst>
          </p:cNvPr>
          <p:cNvSpPr txBox="1">
            <a:spLocks/>
          </p:cNvSpPr>
          <p:nvPr/>
        </p:nvSpPr>
        <p:spPr bwMode="auto">
          <a:xfrm>
            <a:off x="8686800" y="6324600"/>
            <a:ext cx="3810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ctr">
              <a:defRPr/>
            </a:pPr>
            <a:fld id="{BA625DB7-F963-4A3F-9BD2-4A9FBC292B65}" type="slidenum">
              <a:rPr lang="en-US" altLang="en-US" sz="1400" smtClean="0"/>
              <a:pPr algn="ctr">
                <a:defRPr/>
              </a:pPr>
              <a:t>12</a:t>
            </a:fld>
            <a:endParaRPr lang="en-US" altLang="en-US" sz="1400" dirty="0"/>
          </a:p>
        </p:txBody>
      </p:sp>
      <p:sp>
        <p:nvSpPr>
          <p:cNvPr id="2" name="Title 5">
            <a:extLst>
              <a:ext uri="{FF2B5EF4-FFF2-40B4-BE49-F238E27FC236}">
                <a16:creationId xmlns:a16="http://schemas.microsoft.com/office/drawing/2014/main" id="{286EC4D6-6EA7-98AD-90F0-A2E2463E8AF6}"/>
              </a:ext>
            </a:extLst>
          </p:cNvPr>
          <p:cNvSpPr>
            <a:spLocks noGrp="1"/>
          </p:cNvSpPr>
          <p:nvPr>
            <p:ph type="title"/>
          </p:nvPr>
        </p:nvSpPr>
        <p:spPr>
          <a:xfrm>
            <a:off x="558784" y="711955"/>
            <a:ext cx="6696480" cy="918565"/>
          </a:xfrm>
        </p:spPr>
        <p:txBody>
          <a:bodyPr/>
          <a:lstStyle/>
          <a:p>
            <a:r>
              <a:rPr lang="en-US" dirty="0"/>
              <a:t>Transportation (Trucking)</a:t>
            </a:r>
          </a:p>
        </p:txBody>
      </p:sp>
      <p:sp>
        <p:nvSpPr>
          <p:cNvPr id="8" name="Content Placeholder 9">
            <a:extLst>
              <a:ext uri="{FF2B5EF4-FFF2-40B4-BE49-F238E27FC236}">
                <a16:creationId xmlns:a16="http://schemas.microsoft.com/office/drawing/2014/main" id="{7D3D1FE5-3F6C-40FC-C3BF-7063778EF6BC}"/>
              </a:ext>
            </a:extLst>
          </p:cNvPr>
          <p:cNvSpPr txBox="1">
            <a:spLocks/>
          </p:cNvSpPr>
          <p:nvPr/>
        </p:nvSpPr>
        <p:spPr>
          <a:xfrm>
            <a:off x="670700" y="4380141"/>
            <a:ext cx="6808968" cy="1409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000" spc="5" dirty="0">
                <a:cs typeface="Arial" panose="020B0604020202020204" pitchFamily="34" charset="0"/>
              </a:rPr>
              <a:t>Any form of transportation.</a:t>
            </a:r>
          </a:p>
          <a:p>
            <a:pPr>
              <a:buFont typeface="Wingdings" panose="05000000000000000000" pitchFamily="2" charset="2"/>
              <a:buChar char="Ø"/>
            </a:pPr>
            <a:r>
              <a:rPr lang="en-US" sz="2000" dirty="0">
                <a:cs typeface="Arial" panose="020B0604020202020204" pitchFamily="34" charset="0"/>
              </a:rPr>
              <a:t>Any participation other than Form A sub requires Trucking Reports with documentation.</a:t>
            </a:r>
          </a:p>
          <a:p>
            <a:pPr>
              <a:buFont typeface="Wingdings" panose="05000000000000000000" pitchFamily="2" charset="2"/>
              <a:buChar char="Ø"/>
            </a:pPr>
            <a:r>
              <a:rPr lang="en-US" sz="2000" dirty="0">
                <a:cs typeface="Arial" panose="020B0604020202020204" pitchFamily="34" charset="0"/>
              </a:rPr>
              <a:t>No credit  is allowed for non-certified participation.</a:t>
            </a:r>
          </a:p>
        </p:txBody>
      </p:sp>
      <p:pic>
        <p:nvPicPr>
          <p:cNvPr id="3" name="Picture 2" descr="Table&#10;&#10;Description automatically generated">
            <a:extLst>
              <a:ext uri="{FF2B5EF4-FFF2-40B4-BE49-F238E27FC236}">
                <a16:creationId xmlns:a16="http://schemas.microsoft.com/office/drawing/2014/main" id="{AB4DDB6E-BB8D-CB79-BD82-C7FD4BFF3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51" y="1527770"/>
            <a:ext cx="6220460" cy="2733675"/>
          </a:xfrm>
          <a:prstGeom prst="rect">
            <a:avLst/>
          </a:prstGeom>
        </p:spPr>
      </p:pic>
    </p:spTree>
    <p:extLst>
      <p:ext uri="{BB962C8B-B14F-4D97-AF65-F5344CB8AC3E}">
        <p14:creationId xmlns:p14="http://schemas.microsoft.com/office/powerpoint/2010/main" val="1827526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477FD-B10A-E144-ADB6-C8FF2144384B}"/>
              </a:ext>
            </a:extLst>
          </p:cNvPr>
          <p:cNvPicPr>
            <a:picLocks noChangeAspect="1"/>
          </p:cNvPicPr>
          <p:nvPr/>
        </p:nvPicPr>
        <p:blipFill>
          <a:blip r:embed="rId3"/>
          <a:stretch>
            <a:fillRect/>
          </a:stretch>
        </p:blipFill>
        <p:spPr>
          <a:xfrm>
            <a:off x="6500281" y="1"/>
            <a:ext cx="2433855" cy="1409074"/>
          </a:xfrm>
          <a:prstGeom prst="rect">
            <a:avLst/>
          </a:prstGeom>
        </p:spPr>
      </p:pic>
      <p:sp>
        <p:nvSpPr>
          <p:cNvPr id="7" name="Slide Number Placeholder 1">
            <a:extLst>
              <a:ext uri="{FF2B5EF4-FFF2-40B4-BE49-F238E27FC236}">
                <a16:creationId xmlns:a16="http://schemas.microsoft.com/office/drawing/2014/main" id="{FA3DF0A9-015D-4226-8F34-502AAEEF184A}"/>
              </a:ext>
            </a:extLst>
          </p:cNvPr>
          <p:cNvSpPr txBox="1">
            <a:spLocks/>
          </p:cNvSpPr>
          <p:nvPr/>
        </p:nvSpPr>
        <p:spPr bwMode="auto">
          <a:xfrm>
            <a:off x="8686800" y="6324600"/>
            <a:ext cx="3810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ctr">
              <a:defRPr/>
            </a:pPr>
            <a:fld id="{BA625DB7-F963-4A3F-9BD2-4A9FBC292B65}" type="slidenum">
              <a:rPr lang="en-US" altLang="en-US" sz="1400" smtClean="0"/>
              <a:pPr algn="ctr">
                <a:defRPr/>
              </a:pPr>
              <a:t>13</a:t>
            </a:fld>
            <a:endParaRPr lang="en-US" altLang="en-US" sz="1400" dirty="0"/>
          </a:p>
        </p:txBody>
      </p:sp>
      <p:sp>
        <p:nvSpPr>
          <p:cNvPr id="2" name="Title 5">
            <a:extLst>
              <a:ext uri="{FF2B5EF4-FFF2-40B4-BE49-F238E27FC236}">
                <a16:creationId xmlns:a16="http://schemas.microsoft.com/office/drawing/2014/main" id="{286EC4D6-6EA7-98AD-90F0-A2E2463E8AF6}"/>
              </a:ext>
            </a:extLst>
          </p:cNvPr>
          <p:cNvSpPr>
            <a:spLocks noGrp="1"/>
          </p:cNvSpPr>
          <p:nvPr>
            <p:ph type="title"/>
          </p:nvPr>
        </p:nvSpPr>
        <p:spPr>
          <a:xfrm>
            <a:off x="43781" y="175930"/>
            <a:ext cx="6696480" cy="918565"/>
          </a:xfrm>
        </p:spPr>
        <p:txBody>
          <a:bodyPr/>
          <a:lstStyle/>
          <a:p>
            <a:r>
              <a:rPr lang="en-US" dirty="0"/>
              <a:t>Lease and Equipment Agreements</a:t>
            </a:r>
          </a:p>
        </p:txBody>
      </p:sp>
      <p:pic>
        <p:nvPicPr>
          <p:cNvPr id="4" name="Picture 3" descr="Graphical user interface, text, application&#10;&#10;Description automatically generated">
            <a:extLst>
              <a:ext uri="{FF2B5EF4-FFF2-40B4-BE49-F238E27FC236}">
                <a16:creationId xmlns:a16="http://schemas.microsoft.com/office/drawing/2014/main" id="{02D42AA7-B144-B1EA-C2D4-F971DD2F34FF}"/>
              </a:ext>
            </a:extLst>
          </p:cNvPr>
          <p:cNvPicPr>
            <a:picLocks noChangeAspect="1"/>
          </p:cNvPicPr>
          <p:nvPr/>
        </p:nvPicPr>
        <p:blipFill>
          <a:blip r:embed="rId4"/>
          <a:stretch>
            <a:fillRect/>
          </a:stretch>
        </p:blipFill>
        <p:spPr>
          <a:xfrm>
            <a:off x="209864" y="1342330"/>
            <a:ext cx="6173061" cy="4982270"/>
          </a:xfrm>
          <a:prstGeom prst="rect">
            <a:avLst/>
          </a:prstGeom>
        </p:spPr>
      </p:pic>
    </p:spTree>
    <p:extLst>
      <p:ext uri="{BB962C8B-B14F-4D97-AF65-F5344CB8AC3E}">
        <p14:creationId xmlns:p14="http://schemas.microsoft.com/office/powerpoint/2010/main" val="2031935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477FD-B10A-E144-ADB6-C8FF2144384B}"/>
              </a:ext>
            </a:extLst>
          </p:cNvPr>
          <p:cNvPicPr>
            <a:picLocks noChangeAspect="1"/>
          </p:cNvPicPr>
          <p:nvPr/>
        </p:nvPicPr>
        <p:blipFill>
          <a:blip r:embed="rId3"/>
          <a:stretch>
            <a:fillRect/>
          </a:stretch>
        </p:blipFill>
        <p:spPr>
          <a:xfrm>
            <a:off x="6500281" y="1"/>
            <a:ext cx="2433855" cy="1409074"/>
          </a:xfrm>
          <a:prstGeom prst="rect">
            <a:avLst/>
          </a:prstGeom>
        </p:spPr>
      </p:pic>
      <p:sp>
        <p:nvSpPr>
          <p:cNvPr id="7" name="Slide Number Placeholder 1">
            <a:extLst>
              <a:ext uri="{FF2B5EF4-FFF2-40B4-BE49-F238E27FC236}">
                <a16:creationId xmlns:a16="http://schemas.microsoft.com/office/drawing/2014/main" id="{FA3DF0A9-015D-4226-8F34-502AAEEF184A}"/>
              </a:ext>
            </a:extLst>
          </p:cNvPr>
          <p:cNvSpPr txBox="1">
            <a:spLocks/>
          </p:cNvSpPr>
          <p:nvPr/>
        </p:nvSpPr>
        <p:spPr bwMode="auto">
          <a:xfrm>
            <a:off x="8686800" y="6324600"/>
            <a:ext cx="3810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ctr">
              <a:defRPr/>
            </a:pPr>
            <a:fld id="{BA625DB7-F963-4A3F-9BD2-4A9FBC292B65}" type="slidenum">
              <a:rPr lang="en-US" altLang="en-US" sz="1400" smtClean="0"/>
              <a:pPr algn="ctr">
                <a:defRPr/>
              </a:pPr>
              <a:t>14</a:t>
            </a:fld>
            <a:endParaRPr lang="en-US" altLang="en-US" sz="1400" dirty="0"/>
          </a:p>
        </p:txBody>
      </p:sp>
      <p:sp>
        <p:nvSpPr>
          <p:cNvPr id="2" name="Title 5">
            <a:extLst>
              <a:ext uri="{FF2B5EF4-FFF2-40B4-BE49-F238E27FC236}">
                <a16:creationId xmlns:a16="http://schemas.microsoft.com/office/drawing/2014/main" id="{286EC4D6-6EA7-98AD-90F0-A2E2463E8AF6}"/>
              </a:ext>
            </a:extLst>
          </p:cNvPr>
          <p:cNvSpPr>
            <a:spLocks noGrp="1"/>
          </p:cNvSpPr>
          <p:nvPr>
            <p:ph type="title"/>
          </p:nvPr>
        </p:nvSpPr>
        <p:spPr>
          <a:xfrm>
            <a:off x="43781" y="175930"/>
            <a:ext cx="6696480" cy="918565"/>
          </a:xfrm>
        </p:spPr>
        <p:txBody>
          <a:bodyPr>
            <a:normAutofit fontScale="90000"/>
          </a:bodyPr>
          <a:lstStyle/>
          <a:p>
            <a:r>
              <a:rPr lang="en-US" dirty="0"/>
              <a:t>Evaluation of Good Faith Efforts (GFE)</a:t>
            </a:r>
          </a:p>
        </p:txBody>
      </p:sp>
      <p:sp>
        <p:nvSpPr>
          <p:cNvPr id="3" name="Content Placeholder 9">
            <a:extLst>
              <a:ext uri="{FF2B5EF4-FFF2-40B4-BE49-F238E27FC236}">
                <a16:creationId xmlns:a16="http://schemas.microsoft.com/office/drawing/2014/main" id="{E496951B-1334-1541-810D-620BCEC30BBB}"/>
              </a:ext>
            </a:extLst>
          </p:cNvPr>
          <p:cNvSpPr txBox="1">
            <a:spLocks/>
          </p:cNvSpPr>
          <p:nvPr/>
        </p:nvSpPr>
        <p:spPr>
          <a:xfrm>
            <a:off x="229265" y="1448443"/>
            <a:ext cx="7064914" cy="47316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000" spc="5" dirty="0">
                <a:cs typeface="Arial" panose="020B0604020202020204" pitchFamily="34" charset="0"/>
              </a:rPr>
              <a:t>Good Faith Efforts are quantified with a minimum score of 90 of the total 100 available points as follows:</a:t>
            </a:r>
          </a:p>
          <a:p>
            <a:pPr>
              <a:buFont typeface="Wingdings" panose="05000000000000000000" pitchFamily="2" charset="2"/>
              <a:buChar char="Ø"/>
            </a:pPr>
            <a:endParaRPr lang="en-US" sz="2000" spc="5" dirty="0">
              <a:cs typeface="Arial" panose="020B0604020202020204" pitchFamily="34" charset="0"/>
            </a:endParaRPr>
          </a:p>
          <a:p>
            <a:pPr marL="457200" indent="-457200">
              <a:buFont typeface="+mj-lt"/>
              <a:buAutoNum type="arabicPeriod"/>
            </a:pPr>
            <a:r>
              <a:rPr lang="en-US" sz="2000" spc="5" dirty="0">
                <a:cs typeface="Arial" panose="020B0604020202020204" pitchFamily="34" charset="0"/>
              </a:rPr>
              <a:t>Advertisements (15 Points)</a:t>
            </a:r>
          </a:p>
          <a:p>
            <a:pPr marL="457200" indent="-457200">
              <a:buFont typeface="+mj-lt"/>
              <a:buAutoNum type="arabicPeriod"/>
            </a:pPr>
            <a:r>
              <a:rPr lang="en-US" sz="2000" spc="5" dirty="0">
                <a:cs typeface="Arial" panose="020B0604020202020204" pitchFamily="34" charset="0"/>
              </a:rPr>
              <a:t>Outreach (15 Points)</a:t>
            </a:r>
          </a:p>
          <a:p>
            <a:pPr marL="457200" indent="-457200">
              <a:buFont typeface="+mj-lt"/>
              <a:buAutoNum type="arabicPeriod"/>
            </a:pPr>
            <a:r>
              <a:rPr lang="en-US" sz="2000" spc="5" dirty="0">
                <a:cs typeface="Arial" panose="020B0604020202020204" pitchFamily="34" charset="0"/>
              </a:rPr>
              <a:t>Professional Advocacy Contact (10 Points)</a:t>
            </a:r>
          </a:p>
          <a:p>
            <a:pPr marL="457200" indent="-457200">
              <a:buFont typeface="+mj-lt"/>
              <a:buAutoNum type="arabicPeriod"/>
            </a:pPr>
            <a:r>
              <a:rPr lang="en-US" sz="2000" spc="5" dirty="0">
                <a:cs typeface="Arial" panose="020B0604020202020204" pitchFamily="34" charset="0"/>
              </a:rPr>
              <a:t>Pre-Bid Meeting (10 Points)</a:t>
            </a:r>
          </a:p>
          <a:p>
            <a:pPr marL="457200" indent="-457200">
              <a:buFont typeface="+mj-lt"/>
              <a:buAutoNum type="arabicPeriod"/>
            </a:pPr>
            <a:r>
              <a:rPr lang="en-US" sz="2000" spc="5" dirty="0">
                <a:cs typeface="Arial" panose="020B0604020202020204" pitchFamily="34" charset="0"/>
              </a:rPr>
              <a:t>Contacting an adequate number of M/WBE’s (20 Points)</a:t>
            </a:r>
          </a:p>
          <a:p>
            <a:pPr marL="457200" indent="-457200">
              <a:buFont typeface="+mj-lt"/>
              <a:buAutoNum type="arabicPeriod"/>
            </a:pPr>
            <a:r>
              <a:rPr lang="en-US" sz="2000" spc="5" dirty="0">
                <a:cs typeface="Arial" panose="020B0604020202020204" pitchFamily="34" charset="0"/>
              </a:rPr>
              <a:t>Contracting in good faith with M/WBE’s (20 Points)</a:t>
            </a:r>
          </a:p>
          <a:p>
            <a:pPr marL="457200" indent="-457200">
              <a:buFont typeface="+mj-lt"/>
              <a:buAutoNum type="arabicPeriod"/>
            </a:pPr>
            <a:r>
              <a:rPr lang="en-US" sz="2000" spc="5" dirty="0">
                <a:cs typeface="Arial" panose="020B0604020202020204" pitchFamily="34" charset="0"/>
              </a:rPr>
              <a:t>Justification Statement (10 Points)</a:t>
            </a:r>
          </a:p>
          <a:p>
            <a:pPr>
              <a:buFont typeface="Wingdings" panose="05000000000000000000" pitchFamily="2" charset="2"/>
              <a:buChar char="Ø"/>
            </a:pPr>
            <a:endParaRPr lang="en-US" sz="2000" spc="5" dirty="0">
              <a:cs typeface="Arial" panose="020B0604020202020204" pitchFamily="34" charset="0"/>
            </a:endParaRPr>
          </a:p>
        </p:txBody>
      </p:sp>
    </p:spTree>
    <p:extLst>
      <p:ext uri="{BB962C8B-B14F-4D97-AF65-F5344CB8AC3E}">
        <p14:creationId xmlns:p14="http://schemas.microsoft.com/office/powerpoint/2010/main" val="4098976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477FD-B10A-E144-ADB6-C8FF2144384B}"/>
              </a:ext>
            </a:extLst>
          </p:cNvPr>
          <p:cNvPicPr>
            <a:picLocks noChangeAspect="1"/>
          </p:cNvPicPr>
          <p:nvPr/>
        </p:nvPicPr>
        <p:blipFill>
          <a:blip r:embed="rId3"/>
          <a:stretch>
            <a:fillRect/>
          </a:stretch>
        </p:blipFill>
        <p:spPr>
          <a:xfrm>
            <a:off x="6500281" y="1"/>
            <a:ext cx="2433855" cy="1409074"/>
          </a:xfrm>
          <a:prstGeom prst="rect">
            <a:avLst/>
          </a:prstGeom>
        </p:spPr>
      </p:pic>
      <p:sp>
        <p:nvSpPr>
          <p:cNvPr id="7" name="Slide Number Placeholder 1">
            <a:extLst>
              <a:ext uri="{FF2B5EF4-FFF2-40B4-BE49-F238E27FC236}">
                <a16:creationId xmlns:a16="http://schemas.microsoft.com/office/drawing/2014/main" id="{FA3DF0A9-015D-4226-8F34-502AAEEF184A}"/>
              </a:ext>
            </a:extLst>
          </p:cNvPr>
          <p:cNvSpPr txBox="1">
            <a:spLocks/>
          </p:cNvSpPr>
          <p:nvPr/>
        </p:nvSpPr>
        <p:spPr bwMode="auto">
          <a:xfrm>
            <a:off x="8686800" y="6324600"/>
            <a:ext cx="3810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ctr">
              <a:defRPr/>
            </a:pPr>
            <a:fld id="{BA625DB7-F963-4A3F-9BD2-4A9FBC292B65}" type="slidenum">
              <a:rPr lang="en-US" altLang="en-US" sz="1400" smtClean="0"/>
              <a:pPr algn="ctr">
                <a:defRPr/>
              </a:pPr>
              <a:t>15</a:t>
            </a:fld>
            <a:endParaRPr lang="en-US" altLang="en-US" sz="1400" dirty="0"/>
          </a:p>
        </p:txBody>
      </p:sp>
      <p:sp>
        <p:nvSpPr>
          <p:cNvPr id="2" name="Title 5">
            <a:extLst>
              <a:ext uri="{FF2B5EF4-FFF2-40B4-BE49-F238E27FC236}">
                <a16:creationId xmlns:a16="http://schemas.microsoft.com/office/drawing/2014/main" id="{286EC4D6-6EA7-98AD-90F0-A2E2463E8AF6}"/>
              </a:ext>
            </a:extLst>
          </p:cNvPr>
          <p:cNvSpPr>
            <a:spLocks noGrp="1"/>
          </p:cNvSpPr>
          <p:nvPr>
            <p:ph type="title"/>
          </p:nvPr>
        </p:nvSpPr>
        <p:spPr>
          <a:xfrm>
            <a:off x="243471" y="175930"/>
            <a:ext cx="5789460" cy="918565"/>
          </a:xfrm>
        </p:spPr>
        <p:txBody>
          <a:bodyPr>
            <a:normAutofit/>
          </a:bodyPr>
          <a:lstStyle/>
          <a:p>
            <a:r>
              <a:rPr lang="en-US" dirty="0"/>
              <a:t>Post Award Compliance</a:t>
            </a:r>
          </a:p>
        </p:txBody>
      </p:sp>
      <p:sp>
        <p:nvSpPr>
          <p:cNvPr id="3" name="Content Placeholder 9">
            <a:extLst>
              <a:ext uri="{FF2B5EF4-FFF2-40B4-BE49-F238E27FC236}">
                <a16:creationId xmlns:a16="http://schemas.microsoft.com/office/drawing/2014/main" id="{E496951B-1334-1541-810D-620BCEC30BBB}"/>
              </a:ext>
            </a:extLst>
          </p:cNvPr>
          <p:cNvSpPr txBox="1">
            <a:spLocks/>
          </p:cNvSpPr>
          <p:nvPr/>
        </p:nvSpPr>
        <p:spPr>
          <a:xfrm>
            <a:off x="229265" y="1448443"/>
            <a:ext cx="7064914" cy="47316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US" sz="2000" spc="5" dirty="0">
              <a:cs typeface="Arial" panose="020B0604020202020204" pitchFamily="34" charset="0"/>
            </a:endParaRPr>
          </a:p>
          <a:p>
            <a:pPr>
              <a:buFont typeface="Wingdings" panose="05000000000000000000" pitchFamily="2" charset="2"/>
              <a:buChar char="Ø"/>
            </a:pPr>
            <a:endParaRPr lang="en-US" sz="2000" spc="5" dirty="0">
              <a:cs typeface="Arial" panose="020B0604020202020204" pitchFamily="34" charset="0"/>
            </a:endParaRPr>
          </a:p>
        </p:txBody>
      </p:sp>
      <p:sp>
        <p:nvSpPr>
          <p:cNvPr id="4" name="Content Placeholder 9">
            <a:extLst>
              <a:ext uri="{FF2B5EF4-FFF2-40B4-BE49-F238E27FC236}">
                <a16:creationId xmlns:a16="http://schemas.microsoft.com/office/drawing/2014/main" id="{DEC3A28B-A632-1783-F9AD-3A7383AFB940}"/>
              </a:ext>
            </a:extLst>
          </p:cNvPr>
          <p:cNvSpPr txBox="1">
            <a:spLocks/>
          </p:cNvSpPr>
          <p:nvPr/>
        </p:nvSpPr>
        <p:spPr>
          <a:xfrm>
            <a:off x="381665" y="1600843"/>
            <a:ext cx="7064914" cy="47316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000" spc="5" dirty="0">
                <a:cs typeface="Arial" panose="020B0604020202020204" pitchFamily="34" charset="0"/>
              </a:rPr>
              <a:t>NOA and NTP Issued</a:t>
            </a:r>
          </a:p>
          <a:p>
            <a:pPr>
              <a:buFont typeface="Wingdings" panose="05000000000000000000" pitchFamily="2" charset="2"/>
              <a:buChar char="Ø"/>
            </a:pPr>
            <a:r>
              <a:rPr lang="en-US" sz="2000" spc="5" dirty="0">
                <a:cs typeface="Arial" panose="020B0604020202020204" pitchFamily="34" charset="0"/>
              </a:rPr>
              <a:t>Pre-Construction Meeting</a:t>
            </a:r>
          </a:p>
          <a:p>
            <a:pPr>
              <a:buFont typeface="Wingdings" panose="05000000000000000000" pitchFamily="2" charset="2"/>
              <a:buChar char="Ø"/>
            </a:pPr>
            <a:r>
              <a:rPr lang="en-US" sz="2000" spc="5" dirty="0">
                <a:cs typeface="Arial" panose="020B0604020202020204" pitchFamily="34" charset="0"/>
              </a:rPr>
              <a:t>Receive Reporting Requirements Email from Diversity</a:t>
            </a:r>
          </a:p>
          <a:p>
            <a:pPr lvl="1">
              <a:buFont typeface="Wingdings" panose="05000000000000000000" pitchFamily="2" charset="2"/>
              <a:buChar char="Ø"/>
            </a:pPr>
            <a:r>
              <a:rPr lang="en-US" sz="1600" spc="5" dirty="0">
                <a:cs typeface="Arial" panose="020B0604020202020204" pitchFamily="34" charset="0"/>
              </a:rPr>
              <a:t>Monthly Utilization Reports are required for all subcontractors.</a:t>
            </a:r>
          </a:p>
          <a:p>
            <a:pPr lvl="1">
              <a:buFont typeface="Wingdings" panose="05000000000000000000" pitchFamily="2" charset="2"/>
              <a:buChar char="Ø"/>
            </a:pPr>
            <a:r>
              <a:rPr lang="en-US" sz="1600" spc="5" dirty="0">
                <a:cs typeface="Arial" panose="020B0604020202020204" pitchFamily="34" charset="0"/>
              </a:rPr>
              <a:t>Form C must be completed in its entirety to ensure non-certified subs will be able to confirm payments.</a:t>
            </a:r>
          </a:p>
          <a:p>
            <a:pPr lvl="1">
              <a:buFont typeface="Wingdings" panose="05000000000000000000" pitchFamily="2" charset="2"/>
              <a:buChar char="Ø"/>
            </a:pPr>
            <a:r>
              <a:rPr lang="en-US" sz="1600" spc="5" dirty="0">
                <a:cs typeface="Arial" panose="020B0604020202020204" pitchFamily="34" charset="0"/>
              </a:rPr>
              <a:t>On-Site Compliance Monitoring (Compliance Specialist/Inspectors).</a:t>
            </a:r>
          </a:p>
          <a:p>
            <a:pPr lvl="1">
              <a:buFont typeface="Wingdings" panose="05000000000000000000" pitchFamily="2" charset="2"/>
              <a:buChar char="Ø"/>
            </a:pPr>
            <a:r>
              <a:rPr lang="en-US" sz="1600" spc="5" dirty="0">
                <a:cs typeface="Arial" panose="020B0604020202020204" pitchFamily="34" charset="0"/>
              </a:rPr>
              <a:t>GFE’s are required when there is an anticipated shortfall or when an MWBE cannot perform.</a:t>
            </a:r>
          </a:p>
          <a:p>
            <a:pPr marL="0" indent="0">
              <a:buNone/>
            </a:pPr>
            <a:endParaRPr lang="en-US" sz="2000" spc="5" dirty="0">
              <a:cs typeface="Arial" panose="020B0604020202020204" pitchFamily="34" charset="0"/>
            </a:endParaRPr>
          </a:p>
        </p:txBody>
      </p:sp>
    </p:spTree>
    <p:extLst>
      <p:ext uri="{BB962C8B-B14F-4D97-AF65-F5344CB8AC3E}">
        <p14:creationId xmlns:p14="http://schemas.microsoft.com/office/powerpoint/2010/main" val="3925787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477FD-B10A-E144-ADB6-C8FF2144384B}"/>
              </a:ext>
            </a:extLst>
          </p:cNvPr>
          <p:cNvPicPr>
            <a:picLocks noChangeAspect="1"/>
          </p:cNvPicPr>
          <p:nvPr/>
        </p:nvPicPr>
        <p:blipFill>
          <a:blip r:embed="rId3"/>
          <a:stretch>
            <a:fillRect/>
          </a:stretch>
        </p:blipFill>
        <p:spPr>
          <a:xfrm>
            <a:off x="6500281" y="1"/>
            <a:ext cx="2433855" cy="1409074"/>
          </a:xfrm>
          <a:prstGeom prst="rect">
            <a:avLst/>
          </a:prstGeom>
        </p:spPr>
      </p:pic>
      <p:sp>
        <p:nvSpPr>
          <p:cNvPr id="7" name="Slide Number Placeholder 1">
            <a:extLst>
              <a:ext uri="{FF2B5EF4-FFF2-40B4-BE49-F238E27FC236}">
                <a16:creationId xmlns:a16="http://schemas.microsoft.com/office/drawing/2014/main" id="{FA3DF0A9-015D-4226-8F34-502AAEEF184A}"/>
              </a:ext>
            </a:extLst>
          </p:cNvPr>
          <p:cNvSpPr txBox="1">
            <a:spLocks/>
          </p:cNvSpPr>
          <p:nvPr/>
        </p:nvSpPr>
        <p:spPr bwMode="auto">
          <a:xfrm>
            <a:off x="8686800" y="6324600"/>
            <a:ext cx="3810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ctr">
              <a:defRPr/>
            </a:pPr>
            <a:fld id="{BA625DB7-F963-4A3F-9BD2-4A9FBC292B65}" type="slidenum">
              <a:rPr lang="en-US" altLang="en-US" sz="1400" smtClean="0"/>
              <a:pPr algn="ctr">
                <a:defRPr/>
              </a:pPr>
              <a:t>16</a:t>
            </a:fld>
            <a:endParaRPr lang="en-US" altLang="en-US" sz="1400" dirty="0"/>
          </a:p>
        </p:txBody>
      </p:sp>
      <p:sp>
        <p:nvSpPr>
          <p:cNvPr id="2" name="Title 5">
            <a:extLst>
              <a:ext uri="{FF2B5EF4-FFF2-40B4-BE49-F238E27FC236}">
                <a16:creationId xmlns:a16="http://schemas.microsoft.com/office/drawing/2014/main" id="{286EC4D6-6EA7-98AD-90F0-A2E2463E8AF6}"/>
              </a:ext>
            </a:extLst>
          </p:cNvPr>
          <p:cNvSpPr>
            <a:spLocks noGrp="1"/>
          </p:cNvSpPr>
          <p:nvPr>
            <p:ph type="title"/>
          </p:nvPr>
        </p:nvSpPr>
        <p:spPr>
          <a:xfrm>
            <a:off x="243471" y="175930"/>
            <a:ext cx="5789460" cy="918565"/>
          </a:xfrm>
        </p:spPr>
        <p:txBody>
          <a:bodyPr>
            <a:normAutofit/>
          </a:bodyPr>
          <a:lstStyle/>
          <a:p>
            <a:r>
              <a:rPr lang="en-US" dirty="0"/>
              <a:t>Post Award Compliance</a:t>
            </a:r>
          </a:p>
        </p:txBody>
      </p:sp>
      <p:sp>
        <p:nvSpPr>
          <p:cNvPr id="3" name="Content Placeholder 9">
            <a:extLst>
              <a:ext uri="{FF2B5EF4-FFF2-40B4-BE49-F238E27FC236}">
                <a16:creationId xmlns:a16="http://schemas.microsoft.com/office/drawing/2014/main" id="{E496951B-1334-1541-810D-620BCEC30BBB}"/>
              </a:ext>
            </a:extLst>
          </p:cNvPr>
          <p:cNvSpPr txBox="1">
            <a:spLocks/>
          </p:cNvSpPr>
          <p:nvPr/>
        </p:nvSpPr>
        <p:spPr>
          <a:xfrm>
            <a:off x="229265" y="1595583"/>
            <a:ext cx="7064914" cy="47316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US" sz="2000" spc="5" dirty="0">
              <a:cs typeface="Arial" panose="020B0604020202020204" pitchFamily="34" charset="0"/>
            </a:endParaRPr>
          </a:p>
          <a:p>
            <a:pPr>
              <a:buFont typeface="Wingdings" panose="05000000000000000000" pitchFamily="2" charset="2"/>
              <a:buChar char="Ø"/>
            </a:pPr>
            <a:endParaRPr lang="en-US" sz="2000" spc="5" dirty="0">
              <a:cs typeface="Arial" panose="020B0604020202020204" pitchFamily="34" charset="0"/>
            </a:endParaRPr>
          </a:p>
        </p:txBody>
      </p:sp>
      <p:sp>
        <p:nvSpPr>
          <p:cNvPr id="4" name="Content Placeholder 9">
            <a:extLst>
              <a:ext uri="{FF2B5EF4-FFF2-40B4-BE49-F238E27FC236}">
                <a16:creationId xmlns:a16="http://schemas.microsoft.com/office/drawing/2014/main" id="{DEC3A28B-A632-1783-F9AD-3A7383AFB940}"/>
              </a:ext>
            </a:extLst>
          </p:cNvPr>
          <p:cNvSpPr txBox="1">
            <a:spLocks/>
          </p:cNvSpPr>
          <p:nvPr/>
        </p:nvSpPr>
        <p:spPr>
          <a:xfrm>
            <a:off x="381665" y="1485233"/>
            <a:ext cx="7064914" cy="47316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spc="5" dirty="0">
              <a:cs typeface="Arial" panose="020B0604020202020204" pitchFamily="34" charset="0"/>
            </a:endParaRPr>
          </a:p>
          <a:p>
            <a:pPr marL="0" indent="0">
              <a:buNone/>
            </a:pPr>
            <a:r>
              <a:rPr lang="en-US" sz="2000" spc="5" dirty="0">
                <a:cs typeface="Arial" panose="020B0604020202020204" pitchFamily="34" charset="0"/>
              </a:rPr>
              <a:t>I encourage everyone to read through the draft document prior to August 1</a:t>
            </a:r>
            <a:r>
              <a:rPr lang="en-US" sz="2000" spc="5" baseline="30000" dirty="0">
                <a:cs typeface="Arial" panose="020B0604020202020204" pitchFamily="34" charset="0"/>
              </a:rPr>
              <a:t>st</a:t>
            </a:r>
            <a:r>
              <a:rPr lang="en-US" sz="2000" spc="5" dirty="0">
                <a:cs typeface="Arial" panose="020B0604020202020204" pitchFamily="34" charset="0"/>
              </a:rPr>
              <a:t>, 2023 and submit or ask any questions you may have with any of the Diversity staff you are currently working with.</a:t>
            </a:r>
          </a:p>
          <a:p>
            <a:pPr marL="0" indent="0">
              <a:buNone/>
            </a:pPr>
            <a:endParaRPr lang="en-US" sz="2000" spc="5" dirty="0">
              <a:cs typeface="Arial" panose="020B0604020202020204" pitchFamily="34" charset="0"/>
            </a:endParaRPr>
          </a:p>
          <a:p>
            <a:pPr marL="0" indent="0" algn="ctr">
              <a:buNone/>
            </a:pPr>
            <a:r>
              <a:rPr lang="en-US" sz="2000" spc="5" dirty="0">
                <a:cs typeface="Arial" panose="020B0604020202020204" pitchFamily="34" charset="0"/>
              </a:rPr>
              <a:t>Diversity Contact Information</a:t>
            </a:r>
          </a:p>
          <a:p>
            <a:pPr marL="0" indent="0" algn="ctr">
              <a:buNone/>
            </a:pPr>
            <a:r>
              <a:rPr lang="en-US" sz="2000" spc="5" dirty="0">
                <a:cs typeface="Arial" panose="020B0604020202020204" pitchFamily="34" charset="0"/>
                <a:hlinkClick r:id="rId4">
                  <a:extLst>
                    <a:ext uri="{A12FA001-AC4F-418D-AE19-62706E023703}">
                      <ahyp:hlinkClr xmlns:ahyp="http://schemas.microsoft.com/office/drawing/2018/hyperlinkcolor" val="tx"/>
                    </a:ext>
                  </a:extLst>
                </a:hlinkClick>
              </a:rPr>
              <a:t>Diversity@stlmsd.com</a:t>
            </a:r>
            <a:endParaRPr lang="en-US" sz="2000" spc="5" dirty="0">
              <a:cs typeface="Arial" panose="020B0604020202020204" pitchFamily="34" charset="0"/>
            </a:endParaRPr>
          </a:p>
          <a:p>
            <a:pPr marL="0" indent="0" algn="ctr">
              <a:buNone/>
            </a:pPr>
            <a:endParaRPr lang="en-US" sz="2000" spc="5" dirty="0">
              <a:cs typeface="Arial" panose="020B0604020202020204" pitchFamily="34" charset="0"/>
            </a:endParaRPr>
          </a:p>
          <a:p>
            <a:pPr marL="0" indent="0" algn="ctr">
              <a:buNone/>
            </a:pPr>
            <a:r>
              <a:rPr lang="en-US" sz="2000" spc="5" dirty="0">
                <a:cs typeface="Arial" panose="020B0604020202020204" pitchFamily="34" charset="0"/>
              </a:rPr>
              <a:t>Shonnah Paredes, Manager of Diversity Programs</a:t>
            </a:r>
          </a:p>
          <a:p>
            <a:pPr marL="0" indent="0" algn="ctr">
              <a:buNone/>
            </a:pPr>
            <a:r>
              <a:rPr lang="en-US" sz="2000" spc="5" dirty="0">
                <a:cs typeface="Arial" panose="020B0604020202020204" pitchFamily="34" charset="0"/>
              </a:rPr>
              <a:t>sparedes@stlmsd.com</a:t>
            </a:r>
          </a:p>
          <a:p>
            <a:pPr marL="0" indent="0" algn="ctr">
              <a:buNone/>
            </a:pPr>
            <a:r>
              <a:rPr lang="en-US" sz="2000" spc="5" dirty="0">
                <a:cs typeface="Arial" panose="020B0604020202020204" pitchFamily="34" charset="0"/>
              </a:rPr>
              <a:t>Larry Woods, Diversity Construction Supervisor</a:t>
            </a:r>
          </a:p>
          <a:p>
            <a:pPr marL="0" indent="0" algn="ctr">
              <a:buNone/>
            </a:pPr>
            <a:r>
              <a:rPr lang="en-US" sz="2000" spc="5" dirty="0">
                <a:cs typeface="Arial" panose="020B0604020202020204" pitchFamily="34" charset="0"/>
              </a:rPr>
              <a:t>lwoods@stlmsd.com</a:t>
            </a:r>
          </a:p>
          <a:p>
            <a:pPr>
              <a:buFont typeface="Wingdings" panose="05000000000000000000" pitchFamily="2" charset="2"/>
              <a:buChar char="Ø"/>
            </a:pPr>
            <a:endParaRPr lang="en-US" sz="2000" spc="5" dirty="0">
              <a:cs typeface="Arial" panose="020B0604020202020204" pitchFamily="34" charset="0"/>
            </a:endParaRPr>
          </a:p>
        </p:txBody>
      </p:sp>
    </p:spTree>
    <p:extLst>
      <p:ext uri="{BB962C8B-B14F-4D97-AF65-F5344CB8AC3E}">
        <p14:creationId xmlns:p14="http://schemas.microsoft.com/office/powerpoint/2010/main" val="2502364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DFB3-9DBC-A044-8EC7-8C0AC815D7B9}"/>
              </a:ext>
            </a:extLst>
          </p:cNvPr>
          <p:cNvSpPr>
            <a:spLocks noGrp="1"/>
          </p:cNvSpPr>
          <p:nvPr>
            <p:ph type="title"/>
          </p:nvPr>
        </p:nvSpPr>
        <p:spPr>
          <a:xfrm>
            <a:off x="623888" y="2240781"/>
            <a:ext cx="4261621" cy="1326907"/>
          </a:xfrm>
        </p:spPr>
        <p:txBody>
          <a:bodyPr/>
          <a:lstStyle/>
          <a:p>
            <a:r>
              <a:rPr lang="en-US" dirty="0"/>
              <a:t>Thank You</a:t>
            </a:r>
          </a:p>
        </p:txBody>
      </p:sp>
      <p:pic>
        <p:nvPicPr>
          <p:cNvPr id="4" name="Picture 3">
            <a:extLst>
              <a:ext uri="{FF2B5EF4-FFF2-40B4-BE49-F238E27FC236}">
                <a16:creationId xmlns:a16="http://schemas.microsoft.com/office/drawing/2014/main" id="{7EDE1924-D285-5B4D-8419-B987ADE414BE}"/>
              </a:ext>
            </a:extLst>
          </p:cNvPr>
          <p:cNvPicPr>
            <a:picLocks noChangeAspect="1"/>
          </p:cNvPicPr>
          <p:nvPr/>
        </p:nvPicPr>
        <p:blipFill>
          <a:blip r:embed="rId3"/>
          <a:stretch>
            <a:fillRect/>
          </a:stretch>
        </p:blipFill>
        <p:spPr>
          <a:xfrm>
            <a:off x="6500281" y="1"/>
            <a:ext cx="2433855" cy="1409074"/>
          </a:xfrm>
          <a:prstGeom prst="rect">
            <a:avLst/>
          </a:prstGeom>
        </p:spPr>
      </p:pic>
    </p:spTree>
    <p:extLst>
      <p:ext uri="{BB962C8B-B14F-4D97-AF65-F5344CB8AC3E}">
        <p14:creationId xmlns:p14="http://schemas.microsoft.com/office/powerpoint/2010/main" val="45349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42401-D10F-EB47-87DC-F221E0635C10}"/>
              </a:ext>
            </a:extLst>
          </p:cNvPr>
          <p:cNvSpPr>
            <a:spLocks noGrp="1"/>
          </p:cNvSpPr>
          <p:nvPr>
            <p:ph type="title"/>
          </p:nvPr>
        </p:nvSpPr>
        <p:spPr>
          <a:xfrm>
            <a:off x="1854925" y="318779"/>
            <a:ext cx="2475915" cy="913506"/>
          </a:xfrm>
        </p:spPr>
        <p:txBody>
          <a:bodyPr/>
          <a:lstStyle/>
          <a:p>
            <a:r>
              <a:rPr lang="en-US" b="1" dirty="0">
                <a:solidFill>
                  <a:schemeClr val="tx1"/>
                </a:solidFill>
              </a:rPr>
              <a:t>Agenda</a:t>
            </a:r>
          </a:p>
        </p:txBody>
      </p:sp>
      <p:sp>
        <p:nvSpPr>
          <p:cNvPr id="3" name="Content Placeholder 2">
            <a:extLst>
              <a:ext uri="{FF2B5EF4-FFF2-40B4-BE49-F238E27FC236}">
                <a16:creationId xmlns:a16="http://schemas.microsoft.com/office/drawing/2014/main" id="{E58D1A1E-52C6-CE49-AEFC-CDD099E7BCB2}"/>
              </a:ext>
            </a:extLst>
          </p:cNvPr>
          <p:cNvSpPr>
            <a:spLocks noGrp="1"/>
          </p:cNvSpPr>
          <p:nvPr>
            <p:ph idx="1"/>
          </p:nvPr>
        </p:nvSpPr>
        <p:spPr>
          <a:xfrm>
            <a:off x="1854926" y="1617786"/>
            <a:ext cx="7029133" cy="3227484"/>
          </a:xfrm>
        </p:spPr>
        <p:txBody>
          <a:bodyPr>
            <a:normAutofit/>
          </a:bodyPr>
          <a:lstStyle/>
          <a:p>
            <a:pPr indent="-457200">
              <a:buFont typeface="+mj-lt"/>
              <a:buAutoNum type="arabicPeriod"/>
            </a:pPr>
            <a:endParaRPr lang="en-US" altLang="en-US" sz="1800" kern="0" dirty="0">
              <a:solidFill>
                <a:schemeClr val="tx1"/>
              </a:solidFill>
              <a:cs typeface="Arial" panose="020B0604020202020204" pitchFamily="34" charset="0"/>
            </a:endParaRPr>
          </a:p>
          <a:p>
            <a:pPr marL="457200" indent="-457200">
              <a:buFont typeface="+mj-lt"/>
              <a:buAutoNum type="arabicPeriod"/>
            </a:pPr>
            <a:r>
              <a:rPr lang="en-US" altLang="en-US" sz="1800" kern="0" dirty="0">
                <a:solidFill>
                  <a:schemeClr val="tx1"/>
                </a:solidFill>
                <a:cs typeface="Arial" panose="020B0604020202020204" pitchFamily="34" charset="0"/>
              </a:rPr>
              <a:t>Disparity Study Recommendations</a:t>
            </a:r>
          </a:p>
          <a:p>
            <a:pPr marL="457200" indent="-457200">
              <a:buFont typeface="+mj-lt"/>
              <a:buAutoNum type="arabicPeriod"/>
            </a:pPr>
            <a:endParaRPr lang="en-US" altLang="en-US" sz="1800" kern="0" dirty="0">
              <a:solidFill>
                <a:schemeClr val="tx1"/>
              </a:solidFill>
              <a:cs typeface="Arial" panose="020B0604020202020204" pitchFamily="34" charset="0"/>
            </a:endParaRPr>
          </a:p>
          <a:p>
            <a:pPr marL="457200" indent="-457200">
              <a:buFont typeface="+mj-lt"/>
              <a:buAutoNum type="arabicPeriod"/>
            </a:pPr>
            <a:r>
              <a:rPr lang="en-US" altLang="en-US" sz="1800" kern="0" dirty="0">
                <a:solidFill>
                  <a:schemeClr val="tx1"/>
                </a:solidFill>
                <a:cs typeface="Arial" panose="020B0604020202020204" pitchFamily="34" charset="0"/>
              </a:rPr>
              <a:t>New Documents and Forms</a:t>
            </a:r>
          </a:p>
          <a:p>
            <a:pPr marL="457200" indent="-457200">
              <a:buFont typeface="+mj-lt"/>
              <a:buAutoNum type="arabicPeriod"/>
            </a:pPr>
            <a:endParaRPr lang="en-US" altLang="en-US" sz="1800" kern="0" dirty="0">
              <a:solidFill>
                <a:schemeClr val="tx1"/>
              </a:solidFill>
              <a:cs typeface="Arial" panose="020B0604020202020204" pitchFamily="34" charset="0"/>
            </a:endParaRPr>
          </a:p>
          <a:p>
            <a:pPr marL="457200" indent="-457200">
              <a:buFont typeface="+mj-lt"/>
              <a:buAutoNum type="arabicPeriod"/>
            </a:pPr>
            <a:r>
              <a:rPr lang="en-US" altLang="en-US" sz="1800" kern="0" dirty="0">
                <a:solidFill>
                  <a:schemeClr val="tx1"/>
                </a:solidFill>
                <a:cs typeface="Arial" panose="020B0604020202020204" pitchFamily="34" charset="0"/>
              </a:rPr>
              <a:t>Diversity Program Updates</a:t>
            </a:r>
          </a:p>
          <a:p>
            <a:pPr marL="457200" lvl="1" indent="0">
              <a:buNone/>
            </a:pPr>
            <a:endParaRPr lang="en-US" altLang="en-US" sz="1800" kern="0" dirty="0">
              <a:solidFill>
                <a:schemeClr val="tx1"/>
              </a:solidFill>
              <a:cs typeface="Arial" panose="020B0604020202020204" pitchFamily="34" charset="0"/>
            </a:endParaRPr>
          </a:p>
          <a:p>
            <a:endParaRPr lang="en-US" dirty="0">
              <a:solidFill>
                <a:schemeClr val="tx1"/>
              </a:solidFill>
              <a:cs typeface="Arial" panose="020B0604020202020204" pitchFamily="34" charset="0"/>
            </a:endParaRPr>
          </a:p>
        </p:txBody>
      </p:sp>
      <p:pic>
        <p:nvPicPr>
          <p:cNvPr id="4" name="Picture 3">
            <a:extLst>
              <a:ext uri="{FF2B5EF4-FFF2-40B4-BE49-F238E27FC236}">
                <a16:creationId xmlns:a16="http://schemas.microsoft.com/office/drawing/2014/main" id="{1DACE1AA-577E-AD43-B898-24A02260B366}"/>
              </a:ext>
            </a:extLst>
          </p:cNvPr>
          <p:cNvPicPr>
            <a:picLocks noChangeAspect="1"/>
          </p:cNvPicPr>
          <p:nvPr/>
        </p:nvPicPr>
        <p:blipFill>
          <a:blip r:embed="rId3"/>
          <a:stretch>
            <a:fillRect/>
          </a:stretch>
        </p:blipFill>
        <p:spPr>
          <a:xfrm>
            <a:off x="6500281" y="1"/>
            <a:ext cx="2433855" cy="1409074"/>
          </a:xfrm>
          <a:prstGeom prst="rect">
            <a:avLst/>
          </a:prstGeom>
        </p:spPr>
      </p:pic>
      <p:sp>
        <p:nvSpPr>
          <p:cNvPr id="5" name="Slide Number Placeholder 1">
            <a:extLst>
              <a:ext uri="{FF2B5EF4-FFF2-40B4-BE49-F238E27FC236}">
                <a16:creationId xmlns:a16="http://schemas.microsoft.com/office/drawing/2014/main" id="{49160803-7058-4708-BBDC-ED602364F87D}"/>
              </a:ext>
            </a:extLst>
          </p:cNvPr>
          <p:cNvSpPr txBox="1">
            <a:spLocks/>
          </p:cNvSpPr>
          <p:nvPr/>
        </p:nvSpPr>
        <p:spPr bwMode="auto">
          <a:xfrm>
            <a:off x="8686800" y="6324600"/>
            <a:ext cx="3810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ctr">
              <a:defRPr/>
            </a:pPr>
            <a:fld id="{BA625DB7-F963-4A3F-9BD2-4A9FBC292B65}" type="slidenum">
              <a:rPr lang="en-US" altLang="en-US" sz="1200" smtClean="0"/>
              <a:pPr algn="ctr">
                <a:defRPr/>
              </a:pPr>
              <a:t>2</a:t>
            </a:fld>
            <a:endParaRPr lang="en-US" altLang="en-US" sz="1200" dirty="0"/>
          </a:p>
        </p:txBody>
      </p:sp>
    </p:spTree>
    <p:extLst>
      <p:ext uri="{BB962C8B-B14F-4D97-AF65-F5344CB8AC3E}">
        <p14:creationId xmlns:p14="http://schemas.microsoft.com/office/powerpoint/2010/main" val="1281358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799CC5-AFDD-40F9-BDDE-70CFF869E978}"/>
              </a:ext>
            </a:extLst>
          </p:cNvPr>
          <p:cNvSpPr txBox="1"/>
          <p:nvPr/>
        </p:nvSpPr>
        <p:spPr>
          <a:xfrm>
            <a:off x="8562130" y="6231261"/>
            <a:ext cx="329890" cy="276999"/>
          </a:xfrm>
          <a:prstGeom prst="rect">
            <a:avLst/>
          </a:prstGeom>
          <a:noFill/>
        </p:spPr>
        <p:txBody>
          <a:bodyPr wrap="square" rtlCol="0">
            <a:spAutoFit/>
          </a:bodyPr>
          <a:lstStyle/>
          <a:p>
            <a:r>
              <a:rPr lang="en-US" sz="1200" dirty="0"/>
              <a:t>3</a:t>
            </a:r>
          </a:p>
        </p:txBody>
      </p:sp>
      <p:sp>
        <p:nvSpPr>
          <p:cNvPr id="16" name="Rectangle 15">
            <a:extLst>
              <a:ext uri="{FF2B5EF4-FFF2-40B4-BE49-F238E27FC236}">
                <a16:creationId xmlns:a16="http://schemas.microsoft.com/office/drawing/2014/main" id="{CCEA1442-A193-4B4F-A36A-8E8B09922E2A}"/>
              </a:ext>
            </a:extLst>
          </p:cNvPr>
          <p:cNvSpPr/>
          <p:nvPr/>
        </p:nvSpPr>
        <p:spPr>
          <a:xfrm>
            <a:off x="1859573" y="2045476"/>
            <a:ext cx="7032447" cy="3970318"/>
          </a:xfrm>
          <a:prstGeom prst="rect">
            <a:avLst/>
          </a:prstGeom>
        </p:spPr>
        <p:txBody>
          <a:bodyPr wrap="square">
            <a:spAutoFit/>
          </a:bodyPr>
          <a:lstStyle/>
          <a:p>
            <a:pPr marL="342900" lvl="1" indent="-342900" defTabSz="685800" fontAlgn="auto">
              <a:spcBef>
                <a:spcPts val="0"/>
              </a:spcBef>
              <a:spcAft>
                <a:spcPts val="0"/>
              </a:spcAft>
              <a:buFont typeface="+mj-lt"/>
              <a:buAutoNum type="arabicPeriod"/>
              <a:defRPr/>
            </a:pPr>
            <a:r>
              <a:rPr lang="en-US" kern="0" dirty="0"/>
              <a:t>Apply New M/WBE Subcontract Goals</a:t>
            </a:r>
          </a:p>
          <a:p>
            <a:pPr marL="685800" lvl="1" indent="-342900">
              <a:buFont typeface="+mj-lt"/>
              <a:buAutoNum type="arabicPeriod"/>
            </a:pPr>
            <a:endParaRPr lang="en-US" dirty="0"/>
          </a:p>
          <a:p>
            <a:pPr marL="342900" lvl="1" indent="-342900" defTabSz="685800" fontAlgn="auto">
              <a:spcBef>
                <a:spcPts val="0"/>
              </a:spcBef>
              <a:spcAft>
                <a:spcPts val="0"/>
              </a:spcAft>
              <a:buFont typeface="+mj-lt"/>
              <a:buAutoNum type="arabicPeriod"/>
              <a:defRPr/>
            </a:pPr>
            <a:r>
              <a:rPr lang="en-US" kern="0" dirty="0"/>
              <a:t>Apply New Workforce Goals</a:t>
            </a:r>
          </a:p>
          <a:p>
            <a:pPr marL="685800" lvl="1" indent="-342900">
              <a:buFont typeface="+mj-lt"/>
              <a:buAutoNum type="arabicPeriod"/>
            </a:pPr>
            <a:endParaRPr lang="en-US" dirty="0"/>
          </a:p>
          <a:p>
            <a:pPr marL="342900" lvl="1" indent="-342900" defTabSz="685800" fontAlgn="auto">
              <a:spcBef>
                <a:spcPts val="0"/>
              </a:spcBef>
              <a:spcAft>
                <a:spcPts val="0"/>
              </a:spcAft>
              <a:buFont typeface="+mj-lt"/>
              <a:buAutoNum type="arabicPeriod"/>
              <a:defRPr/>
            </a:pPr>
            <a:r>
              <a:rPr lang="en-US" kern="0" dirty="0"/>
              <a:t>Clarify M/WBE participation for Trucking </a:t>
            </a:r>
          </a:p>
          <a:p>
            <a:pPr marL="342900" lvl="1" indent="-342900" defTabSz="685800" fontAlgn="auto">
              <a:spcBef>
                <a:spcPts val="0"/>
              </a:spcBef>
              <a:spcAft>
                <a:spcPts val="0"/>
              </a:spcAft>
              <a:buFont typeface="+mj-lt"/>
              <a:buAutoNum type="arabicPeriod"/>
              <a:defRPr/>
            </a:pPr>
            <a:endParaRPr lang="en-US" kern="0" dirty="0"/>
          </a:p>
          <a:p>
            <a:pPr marL="342900" lvl="1" indent="-342900" defTabSz="685800" fontAlgn="auto">
              <a:spcBef>
                <a:spcPts val="0"/>
              </a:spcBef>
              <a:spcAft>
                <a:spcPts val="0"/>
              </a:spcAft>
              <a:buFont typeface="+mj-lt"/>
              <a:buAutoNum type="arabicPeriod"/>
              <a:defRPr/>
            </a:pPr>
            <a:r>
              <a:rPr lang="en-US" kern="0" dirty="0"/>
              <a:t>Consider Sheltered Market Programs (Small Contractor Program)</a:t>
            </a:r>
          </a:p>
          <a:p>
            <a:pPr marL="342900" lvl="1" indent="-342900" defTabSz="685800" fontAlgn="auto">
              <a:spcBef>
                <a:spcPts val="0"/>
              </a:spcBef>
              <a:spcAft>
                <a:spcPts val="0"/>
              </a:spcAft>
              <a:buFont typeface="+mj-lt"/>
              <a:buAutoNum type="arabicPeriod"/>
              <a:defRPr/>
            </a:pPr>
            <a:endParaRPr lang="en-US" kern="0" dirty="0"/>
          </a:p>
          <a:p>
            <a:pPr marL="342900" lvl="1" indent="-342900" defTabSz="685800" fontAlgn="auto">
              <a:spcBef>
                <a:spcPts val="0"/>
              </a:spcBef>
              <a:spcAft>
                <a:spcPts val="0"/>
              </a:spcAft>
              <a:buFont typeface="+mj-lt"/>
              <a:buAutoNum type="arabicPeriod"/>
              <a:defRPr/>
            </a:pPr>
            <a:r>
              <a:rPr lang="en-US" kern="0" dirty="0"/>
              <a:t>Mentor-Protégé Programs to build the  capacity of M/WBE’s</a:t>
            </a:r>
          </a:p>
          <a:p>
            <a:pPr marL="342900" lvl="1" indent="-342900" defTabSz="685800" fontAlgn="auto">
              <a:spcBef>
                <a:spcPts val="0"/>
              </a:spcBef>
              <a:spcAft>
                <a:spcPts val="0"/>
              </a:spcAft>
              <a:buFont typeface="+mj-lt"/>
              <a:buAutoNum type="arabicPeriod"/>
              <a:defRPr/>
            </a:pPr>
            <a:endParaRPr lang="en-US" kern="0" dirty="0"/>
          </a:p>
          <a:p>
            <a:pPr marL="342900" lvl="1" indent="-342900" defTabSz="685800" fontAlgn="auto">
              <a:spcBef>
                <a:spcPts val="0"/>
              </a:spcBef>
              <a:spcAft>
                <a:spcPts val="0"/>
              </a:spcAft>
              <a:buFont typeface="+mj-lt"/>
              <a:buAutoNum type="arabicPeriod"/>
              <a:defRPr/>
            </a:pPr>
            <a:r>
              <a:rPr lang="en-US" kern="0" dirty="0"/>
              <a:t>Require reporting of all MWBE’s and non-MWBE subcontractors </a:t>
            </a:r>
          </a:p>
          <a:p>
            <a:pPr marL="800100" lvl="2" indent="-342900" defTabSz="685800" fontAlgn="auto">
              <a:spcBef>
                <a:spcPts val="0"/>
              </a:spcBef>
              <a:spcAft>
                <a:spcPts val="0"/>
              </a:spcAft>
              <a:buFont typeface="+mj-lt"/>
              <a:buAutoNum type="arabicPeriod"/>
              <a:defRPr/>
            </a:pPr>
            <a:endParaRPr lang="en-US" kern="0" dirty="0"/>
          </a:p>
          <a:p>
            <a:pPr marL="342900" lvl="1" indent="-342900" defTabSz="685800" fontAlgn="auto">
              <a:spcBef>
                <a:spcPts val="0"/>
              </a:spcBef>
              <a:spcAft>
                <a:spcPts val="0"/>
              </a:spcAft>
              <a:buFont typeface="+mj-lt"/>
              <a:buAutoNum type="arabicPeriod"/>
              <a:defRPr/>
            </a:pPr>
            <a:r>
              <a:rPr lang="en-US" kern="0" dirty="0"/>
              <a:t>Update MSD’s compliance and monitoring software tracking system</a:t>
            </a:r>
          </a:p>
          <a:p>
            <a:pPr marL="342900" lvl="1" indent="-342900" defTabSz="685800" fontAlgn="auto">
              <a:spcBef>
                <a:spcPts val="0"/>
              </a:spcBef>
              <a:spcAft>
                <a:spcPts val="0"/>
              </a:spcAft>
              <a:buFont typeface="+mj-lt"/>
              <a:buAutoNum type="arabicPeriod"/>
              <a:defRPr/>
            </a:pPr>
            <a:endParaRPr lang="en-US" kern="0" dirty="0"/>
          </a:p>
        </p:txBody>
      </p:sp>
      <p:sp>
        <p:nvSpPr>
          <p:cNvPr id="11" name="Title 1">
            <a:extLst>
              <a:ext uri="{FF2B5EF4-FFF2-40B4-BE49-F238E27FC236}">
                <a16:creationId xmlns:a16="http://schemas.microsoft.com/office/drawing/2014/main" id="{1A483BBF-4103-417A-A5B4-C8436815A7CA}"/>
              </a:ext>
            </a:extLst>
          </p:cNvPr>
          <p:cNvSpPr>
            <a:spLocks noGrp="1"/>
          </p:cNvSpPr>
          <p:nvPr>
            <p:ph type="title"/>
          </p:nvPr>
        </p:nvSpPr>
        <p:spPr>
          <a:xfrm>
            <a:off x="1859573" y="360319"/>
            <a:ext cx="3502136" cy="561084"/>
          </a:xfrm>
        </p:spPr>
        <p:txBody>
          <a:bodyPr anchor="t" anchorCtr="0">
            <a:noAutofit/>
          </a:bodyPr>
          <a:lstStyle/>
          <a:p>
            <a:r>
              <a:rPr lang="en-US" sz="2700" dirty="0">
                <a:solidFill>
                  <a:schemeClr val="tx1"/>
                </a:solidFill>
                <a:cs typeface="Arial" panose="020B0604020202020204" pitchFamily="34" charset="0"/>
              </a:rPr>
              <a:t>Disparity Study Recommendations</a:t>
            </a:r>
            <a:br>
              <a:rPr lang="en-US" sz="2700" dirty="0">
                <a:solidFill>
                  <a:schemeClr val="tx1"/>
                </a:solidFill>
                <a:cs typeface="Arial" panose="020B0604020202020204" pitchFamily="34" charset="0"/>
              </a:rPr>
            </a:br>
            <a:br>
              <a:rPr lang="en-US" sz="2700" dirty="0">
                <a:solidFill>
                  <a:schemeClr val="tx1"/>
                </a:solidFill>
                <a:cs typeface="Arial" panose="020B0604020202020204" pitchFamily="34" charset="0"/>
              </a:rPr>
            </a:br>
            <a:br>
              <a:rPr lang="en-US" sz="2700" dirty="0">
                <a:solidFill>
                  <a:schemeClr val="tx1"/>
                </a:solidFill>
                <a:cs typeface="Arial" panose="020B0604020202020204" pitchFamily="34" charset="0"/>
              </a:rPr>
            </a:br>
            <a:br>
              <a:rPr lang="en-US" sz="2700" dirty="0">
                <a:solidFill>
                  <a:schemeClr val="tx1"/>
                </a:solidFill>
                <a:cs typeface="Arial" panose="020B0604020202020204" pitchFamily="34" charset="0"/>
              </a:rPr>
            </a:br>
            <a:endParaRPr lang="en-US" sz="2700" dirty="0">
              <a:solidFill>
                <a:schemeClr val="tx1"/>
              </a:solidFill>
              <a:cs typeface="Arial" panose="020B0604020202020204" pitchFamily="34" charset="0"/>
            </a:endParaRPr>
          </a:p>
        </p:txBody>
      </p:sp>
    </p:spTree>
    <p:extLst>
      <p:ext uri="{BB962C8B-B14F-4D97-AF65-F5344CB8AC3E}">
        <p14:creationId xmlns:p14="http://schemas.microsoft.com/office/powerpoint/2010/main" val="2220423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5" name="Slide Number Placeholder 1">
            <a:extLst>
              <a:ext uri="{FF2B5EF4-FFF2-40B4-BE49-F238E27FC236}">
                <a16:creationId xmlns:a16="http://schemas.microsoft.com/office/drawing/2014/main" id="{9EA5354B-30C7-46C4-A7ED-CA900BCC6048}"/>
              </a:ext>
            </a:extLst>
          </p:cNvPr>
          <p:cNvSpPr txBox="1">
            <a:spLocks/>
          </p:cNvSpPr>
          <p:nvPr/>
        </p:nvSpPr>
        <p:spPr bwMode="auto">
          <a:xfrm>
            <a:off x="8686800" y="6324600"/>
            <a:ext cx="3810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ctr">
              <a:defRPr/>
            </a:pPr>
            <a:fld id="{BA625DB7-F963-4A3F-9BD2-4A9FBC292B65}" type="slidenum">
              <a:rPr lang="en-US" altLang="en-US" sz="1400" smtClean="0"/>
              <a:pPr algn="ctr">
                <a:defRPr/>
              </a:pPr>
              <a:t>4</a:t>
            </a:fld>
            <a:endParaRPr lang="en-US" altLang="en-US" sz="1400" dirty="0"/>
          </a:p>
        </p:txBody>
      </p:sp>
      <p:sp>
        <p:nvSpPr>
          <p:cNvPr id="11" name="Title 1">
            <a:extLst>
              <a:ext uri="{FF2B5EF4-FFF2-40B4-BE49-F238E27FC236}">
                <a16:creationId xmlns:a16="http://schemas.microsoft.com/office/drawing/2014/main" id="{3BA4237C-4A79-A310-0A54-7927E31D8B0C}"/>
              </a:ext>
            </a:extLst>
          </p:cNvPr>
          <p:cNvSpPr txBox="1">
            <a:spLocks/>
          </p:cNvSpPr>
          <p:nvPr/>
        </p:nvSpPr>
        <p:spPr>
          <a:xfrm>
            <a:off x="252233" y="975784"/>
            <a:ext cx="2727445" cy="56108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0" i="0" kern="1200">
                <a:solidFill>
                  <a:srgbClr val="0563C1"/>
                </a:solidFill>
                <a:latin typeface="Arial" panose="020B0604020202020204" pitchFamily="34" charset="0"/>
                <a:ea typeface="+mj-ea"/>
                <a:cs typeface="+mj-cs"/>
              </a:defRPr>
            </a:lvl1pPr>
          </a:lstStyle>
          <a:p>
            <a:pPr algn="ctr"/>
            <a:r>
              <a:rPr lang="en-US" sz="2700" dirty="0">
                <a:solidFill>
                  <a:schemeClr val="bg1"/>
                </a:solidFill>
                <a:cs typeface="Arial" panose="020B0604020202020204" pitchFamily="34" charset="0"/>
              </a:rPr>
              <a:t>Document Updates </a:t>
            </a:r>
          </a:p>
          <a:p>
            <a:pPr algn="ctr"/>
            <a:r>
              <a:rPr lang="en-US" sz="2700" dirty="0">
                <a:solidFill>
                  <a:schemeClr val="bg1"/>
                </a:solidFill>
                <a:cs typeface="Arial" panose="020B0604020202020204" pitchFamily="34" charset="0"/>
              </a:rPr>
              <a:t>and Forms</a:t>
            </a:r>
            <a:br>
              <a:rPr lang="en-US" sz="2700" dirty="0">
                <a:solidFill>
                  <a:schemeClr val="bg1"/>
                </a:solidFill>
                <a:cs typeface="Arial" panose="020B0604020202020204" pitchFamily="34" charset="0"/>
              </a:rPr>
            </a:br>
            <a:br>
              <a:rPr lang="en-US" sz="2700" dirty="0">
                <a:solidFill>
                  <a:schemeClr val="bg1"/>
                </a:solidFill>
                <a:cs typeface="Arial" panose="020B0604020202020204" pitchFamily="34" charset="0"/>
              </a:rPr>
            </a:br>
            <a:br>
              <a:rPr lang="en-US" sz="2700" dirty="0">
                <a:solidFill>
                  <a:schemeClr val="bg1"/>
                </a:solidFill>
                <a:cs typeface="Arial" panose="020B0604020202020204" pitchFamily="34" charset="0"/>
              </a:rPr>
            </a:br>
            <a:br>
              <a:rPr lang="en-US" sz="2700" dirty="0">
                <a:solidFill>
                  <a:schemeClr val="bg1"/>
                </a:solidFill>
                <a:cs typeface="Arial" panose="020B0604020202020204" pitchFamily="34" charset="0"/>
              </a:rPr>
            </a:br>
            <a:endParaRPr lang="en-US" sz="2700" dirty="0">
              <a:solidFill>
                <a:schemeClr val="bg1"/>
              </a:solidFill>
              <a:cs typeface="Arial" panose="020B0604020202020204" pitchFamily="34" charset="0"/>
            </a:endParaRPr>
          </a:p>
        </p:txBody>
      </p:sp>
      <p:sp>
        <p:nvSpPr>
          <p:cNvPr id="2" name="Rectangle 1">
            <a:extLst>
              <a:ext uri="{FF2B5EF4-FFF2-40B4-BE49-F238E27FC236}">
                <a16:creationId xmlns:a16="http://schemas.microsoft.com/office/drawing/2014/main" id="{FCDBA19E-C050-60FF-8CAD-2354DBD9AE63}"/>
              </a:ext>
            </a:extLst>
          </p:cNvPr>
          <p:cNvSpPr/>
          <p:nvPr/>
        </p:nvSpPr>
        <p:spPr>
          <a:xfrm>
            <a:off x="3289738" y="1646096"/>
            <a:ext cx="5775708" cy="5016758"/>
          </a:xfrm>
          <a:prstGeom prst="rect">
            <a:avLst/>
          </a:prstGeom>
        </p:spPr>
        <p:txBody>
          <a:bodyPr wrap="square">
            <a:spAutoFit/>
          </a:bodyPr>
          <a:lstStyle/>
          <a:p>
            <a:pPr marL="685800" lvl="1" indent="-342900">
              <a:buFont typeface="+mj-lt"/>
              <a:buAutoNum type="arabicPeriod"/>
            </a:pPr>
            <a:endParaRPr lang="en-US" sz="2000" dirty="0"/>
          </a:p>
          <a:p>
            <a:pPr marL="342900" lvl="1" indent="-342900" defTabSz="685800" fontAlgn="auto">
              <a:spcBef>
                <a:spcPts val="0"/>
              </a:spcBef>
              <a:spcAft>
                <a:spcPts val="0"/>
              </a:spcAft>
              <a:buFont typeface="+mj-lt"/>
              <a:buAutoNum type="arabicPeriod"/>
              <a:defRPr/>
            </a:pPr>
            <a:r>
              <a:rPr lang="en-US" sz="2000" kern="0" dirty="0"/>
              <a:t>Non-Building Construction Guideline (Draft)           &amp; Guideline Outline (Building and Non-Building)</a:t>
            </a:r>
          </a:p>
          <a:p>
            <a:pPr marL="685800" lvl="1" indent="-342900">
              <a:buFont typeface="+mj-lt"/>
              <a:buAutoNum type="arabicPeriod"/>
            </a:pPr>
            <a:endParaRPr lang="en-US" sz="2000" dirty="0"/>
          </a:p>
          <a:p>
            <a:pPr marL="342900" lvl="1" indent="-342900" defTabSz="685800" fontAlgn="auto">
              <a:spcBef>
                <a:spcPts val="0"/>
              </a:spcBef>
              <a:spcAft>
                <a:spcPts val="0"/>
              </a:spcAft>
              <a:buFont typeface="+mj-lt"/>
              <a:buAutoNum type="arabicPeriod"/>
              <a:defRPr/>
            </a:pPr>
            <a:r>
              <a:rPr lang="en-US" sz="2000" kern="0" dirty="0"/>
              <a:t>MSD Form A – Subcontractor Utilization Form</a:t>
            </a:r>
          </a:p>
          <a:p>
            <a:pPr marL="342900" lvl="1" indent="-342900" defTabSz="685800" fontAlgn="auto">
              <a:spcBef>
                <a:spcPts val="0"/>
              </a:spcBef>
              <a:spcAft>
                <a:spcPts val="0"/>
              </a:spcAft>
              <a:buFont typeface="+mj-lt"/>
              <a:buAutoNum type="arabicPeriod"/>
              <a:defRPr/>
            </a:pPr>
            <a:endParaRPr lang="en-US" sz="2000" kern="0" dirty="0"/>
          </a:p>
          <a:p>
            <a:pPr marL="342900" lvl="1" indent="-342900" defTabSz="685800" fontAlgn="auto">
              <a:spcBef>
                <a:spcPts val="0"/>
              </a:spcBef>
              <a:spcAft>
                <a:spcPts val="0"/>
              </a:spcAft>
              <a:buFont typeface="+mj-lt"/>
              <a:buAutoNum type="arabicPeriod"/>
              <a:defRPr/>
            </a:pPr>
            <a:r>
              <a:rPr lang="en-US" sz="2000" kern="0" dirty="0"/>
              <a:t>MSD Form B – Good Faith Efforts</a:t>
            </a:r>
          </a:p>
          <a:p>
            <a:pPr marL="342900" lvl="1" indent="-342900" defTabSz="685800" fontAlgn="auto">
              <a:spcBef>
                <a:spcPts val="0"/>
              </a:spcBef>
              <a:spcAft>
                <a:spcPts val="0"/>
              </a:spcAft>
              <a:buFont typeface="+mj-lt"/>
              <a:buAutoNum type="arabicPeriod"/>
              <a:defRPr/>
            </a:pPr>
            <a:endParaRPr lang="en-US" sz="2000" kern="0" dirty="0"/>
          </a:p>
          <a:p>
            <a:pPr marL="342900" lvl="1" indent="-342900" defTabSz="685800" fontAlgn="auto">
              <a:spcBef>
                <a:spcPts val="0"/>
              </a:spcBef>
              <a:spcAft>
                <a:spcPts val="0"/>
              </a:spcAft>
              <a:buFont typeface="+mj-lt"/>
              <a:buAutoNum type="arabicPeriod"/>
              <a:defRPr/>
            </a:pPr>
            <a:r>
              <a:rPr lang="en-US" sz="2000" kern="0" dirty="0"/>
              <a:t>MSD Form C – Subcontractor Utilization       (Except Form A Subcontractors)</a:t>
            </a:r>
          </a:p>
          <a:p>
            <a:pPr marL="342900" lvl="1" indent="-342900" defTabSz="685800" fontAlgn="auto">
              <a:spcBef>
                <a:spcPts val="0"/>
              </a:spcBef>
              <a:spcAft>
                <a:spcPts val="0"/>
              </a:spcAft>
              <a:buFont typeface="+mj-lt"/>
              <a:buAutoNum type="arabicPeriod"/>
              <a:defRPr/>
            </a:pPr>
            <a:endParaRPr lang="en-US" sz="2000" kern="0" dirty="0"/>
          </a:p>
          <a:p>
            <a:pPr marL="342900" lvl="1" indent="-342900" defTabSz="685800" fontAlgn="auto">
              <a:spcBef>
                <a:spcPts val="0"/>
              </a:spcBef>
              <a:spcAft>
                <a:spcPts val="0"/>
              </a:spcAft>
              <a:buFont typeface="+mj-lt"/>
              <a:buAutoNum type="arabicPeriod"/>
              <a:defRPr/>
            </a:pPr>
            <a:r>
              <a:rPr lang="en-US" sz="2000" kern="0" dirty="0"/>
              <a:t>MWBE Subcontractor Verification Form</a:t>
            </a:r>
          </a:p>
          <a:p>
            <a:pPr marL="342900" lvl="1" indent="-342900" defTabSz="685800" fontAlgn="auto">
              <a:spcBef>
                <a:spcPts val="0"/>
              </a:spcBef>
              <a:spcAft>
                <a:spcPts val="0"/>
              </a:spcAft>
              <a:buFont typeface="+mj-lt"/>
              <a:buAutoNum type="arabicPeriod"/>
              <a:defRPr/>
            </a:pPr>
            <a:endParaRPr lang="en-US" sz="2000" kern="0" dirty="0"/>
          </a:p>
          <a:p>
            <a:pPr marL="342900" lvl="1" indent="-342900" defTabSz="685800" fontAlgn="auto">
              <a:spcBef>
                <a:spcPts val="0"/>
              </a:spcBef>
              <a:spcAft>
                <a:spcPts val="0"/>
              </a:spcAft>
              <a:buFont typeface="+mj-lt"/>
              <a:buAutoNum type="arabicPeriod"/>
              <a:defRPr/>
            </a:pPr>
            <a:r>
              <a:rPr lang="en-US" sz="2000" kern="0" dirty="0"/>
              <a:t>New Subcontractor Request Form</a:t>
            </a:r>
          </a:p>
          <a:p>
            <a:pPr marL="342900" lvl="1" indent="-342900" defTabSz="685800" fontAlgn="auto">
              <a:spcBef>
                <a:spcPts val="0"/>
              </a:spcBef>
              <a:spcAft>
                <a:spcPts val="0"/>
              </a:spcAft>
              <a:buFont typeface="+mj-lt"/>
              <a:buAutoNum type="arabicPeriod"/>
              <a:defRPr/>
            </a:pPr>
            <a:endParaRPr lang="en-US" sz="2000" kern="0" dirty="0"/>
          </a:p>
          <a:p>
            <a:pPr marL="0" lvl="1" defTabSz="685800" fontAlgn="auto">
              <a:spcBef>
                <a:spcPts val="0"/>
              </a:spcBef>
              <a:spcAft>
                <a:spcPts val="0"/>
              </a:spcAft>
              <a:defRPr/>
            </a:pPr>
            <a:endParaRPr lang="en-US" sz="2000" kern="0" dirty="0"/>
          </a:p>
        </p:txBody>
      </p:sp>
      <p:pic>
        <p:nvPicPr>
          <p:cNvPr id="7" name="Picture 6" descr="Cartoon checklist and pencil">
            <a:extLst>
              <a:ext uri="{FF2B5EF4-FFF2-40B4-BE49-F238E27FC236}">
                <a16:creationId xmlns:a16="http://schemas.microsoft.com/office/drawing/2014/main" id="{0534727A-BE3A-2A42-81DA-6E30FF54DAE0}"/>
              </a:ext>
            </a:extLst>
          </p:cNvPr>
          <p:cNvPicPr>
            <a:picLocks noChangeAspect="1"/>
          </p:cNvPicPr>
          <p:nvPr/>
        </p:nvPicPr>
        <p:blipFill rotWithShape="1">
          <a:blip r:embed="rId4"/>
          <a:srcRect l="22758" t="11264" r="19655" b="18851"/>
          <a:stretch/>
        </p:blipFill>
        <p:spPr>
          <a:xfrm>
            <a:off x="-148601" y="2925899"/>
            <a:ext cx="3529111" cy="3212125"/>
          </a:xfrm>
          <a:prstGeom prst="rect">
            <a:avLst/>
          </a:prstGeom>
          <a:ln>
            <a:noFill/>
          </a:ln>
          <a:effectLst>
            <a:softEdge rad="635000"/>
          </a:effectLst>
        </p:spPr>
      </p:pic>
    </p:spTree>
    <p:extLst>
      <p:ext uri="{BB962C8B-B14F-4D97-AF65-F5344CB8AC3E}">
        <p14:creationId xmlns:p14="http://schemas.microsoft.com/office/powerpoint/2010/main" val="283920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477FD-B10A-E144-ADB6-C8FF2144384B}"/>
              </a:ext>
            </a:extLst>
          </p:cNvPr>
          <p:cNvPicPr>
            <a:picLocks noChangeAspect="1"/>
          </p:cNvPicPr>
          <p:nvPr/>
        </p:nvPicPr>
        <p:blipFill>
          <a:blip r:embed="rId3"/>
          <a:stretch>
            <a:fillRect/>
          </a:stretch>
        </p:blipFill>
        <p:spPr>
          <a:xfrm>
            <a:off x="6500281" y="1"/>
            <a:ext cx="2433855" cy="1409074"/>
          </a:xfrm>
          <a:prstGeom prst="rect">
            <a:avLst/>
          </a:prstGeom>
        </p:spPr>
      </p:pic>
      <p:sp>
        <p:nvSpPr>
          <p:cNvPr id="7" name="Slide Number Placeholder 1">
            <a:extLst>
              <a:ext uri="{FF2B5EF4-FFF2-40B4-BE49-F238E27FC236}">
                <a16:creationId xmlns:a16="http://schemas.microsoft.com/office/drawing/2014/main" id="{FA3DF0A9-015D-4226-8F34-502AAEEF184A}"/>
              </a:ext>
            </a:extLst>
          </p:cNvPr>
          <p:cNvSpPr txBox="1">
            <a:spLocks/>
          </p:cNvSpPr>
          <p:nvPr/>
        </p:nvSpPr>
        <p:spPr bwMode="auto">
          <a:xfrm>
            <a:off x="8686800" y="6324600"/>
            <a:ext cx="3810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ctr">
              <a:defRPr/>
            </a:pPr>
            <a:fld id="{BA625DB7-F963-4A3F-9BD2-4A9FBC292B65}" type="slidenum">
              <a:rPr lang="en-US" altLang="en-US" sz="1400" smtClean="0"/>
              <a:pPr algn="ctr">
                <a:defRPr/>
              </a:pPr>
              <a:t>5</a:t>
            </a:fld>
            <a:endParaRPr lang="en-US" altLang="en-US" sz="1400" dirty="0"/>
          </a:p>
        </p:txBody>
      </p:sp>
      <p:sp>
        <p:nvSpPr>
          <p:cNvPr id="6" name="Title 5">
            <a:extLst>
              <a:ext uri="{FF2B5EF4-FFF2-40B4-BE49-F238E27FC236}">
                <a16:creationId xmlns:a16="http://schemas.microsoft.com/office/drawing/2014/main" id="{0F00DA4D-1D7B-D076-FE51-23E658617DBE}"/>
              </a:ext>
            </a:extLst>
          </p:cNvPr>
          <p:cNvSpPr>
            <a:spLocks noGrp="1"/>
          </p:cNvSpPr>
          <p:nvPr>
            <p:ph type="title"/>
          </p:nvPr>
        </p:nvSpPr>
        <p:spPr>
          <a:xfrm>
            <a:off x="222441" y="370360"/>
            <a:ext cx="6036469" cy="918565"/>
          </a:xfrm>
        </p:spPr>
        <p:txBody>
          <a:bodyPr>
            <a:normAutofit fontScale="90000"/>
          </a:bodyPr>
          <a:lstStyle/>
          <a:p>
            <a:pPr algn="ctr"/>
            <a:r>
              <a:rPr lang="en-US" dirty="0"/>
              <a:t>Guideline Outline for </a:t>
            </a:r>
            <a:br>
              <a:rPr lang="en-US" dirty="0"/>
            </a:br>
            <a:r>
              <a:rPr lang="en-US" dirty="0"/>
              <a:t>Building and Non-Building Construction Projects</a:t>
            </a:r>
          </a:p>
        </p:txBody>
      </p:sp>
      <p:sp>
        <p:nvSpPr>
          <p:cNvPr id="2" name="Content Placeholder 9">
            <a:extLst>
              <a:ext uri="{FF2B5EF4-FFF2-40B4-BE49-F238E27FC236}">
                <a16:creationId xmlns:a16="http://schemas.microsoft.com/office/drawing/2014/main" id="{05714AAB-549A-7426-0379-F04B204E4544}"/>
              </a:ext>
            </a:extLst>
          </p:cNvPr>
          <p:cNvSpPr txBox="1">
            <a:spLocks/>
          </p:cNvSpPr>
          <p:nvPr/>
        </p:nvSpPr>
        <p:spPr>
          <a:xfrm>
            <a:off x="469458" y="2075755"/>
            <a:ext cx="7339727" cy="44118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Updates and Changes (Yellow Highlights) are the focus for today’s information session.  </a:t>
            </a:r>
          </a:p>
          <a:p>
            <a:r>
              <a:rPr lang="en-US" dirty="0"/>
              <a:t>Session is recorded and will be posted on Diversity website</a:t>
            </a:r>
          </a:p>
          <a:p>
            <a:r>
              <a:rPr lang="en-US" dirty="0"/>
              <a:t>New forms and guidelines will be posted    of August 1, 2023 </a:t>
            </a:r>
          </a:p>
          <a:p>
            <a:r>
              <a:rPr lang="en-US" dirty="0"/>
              <a:t>Contracts advertised after August 1, 2023  </a:t>
            </a:r>
          </a:p>
        </p:txBody>
      </p:sp>
    </p:spTree>
    <p:extLst>
      <p:ext uri="{BB962C8B-B14F-4D97-AF65-F5344CB8AC3E}">
        <p14:creationId xmlns:p14="http://schemas.microsoft.com/office/powerpoint/2010/main" val="1832771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477FD-B10A-E144-ADB6-C8FF2144384B}"/>
              </a:ext>
            </a:extLst>
          </p:cNvPr>
          <p:cNvPicPr>
            <a:picLocks noChangeAspect="1"/>
          </p:cNvPicPr>
          <p:nvPr/>
        </p:nvPicPr>
        <p:blipFill>
          <a:blip r:embed="rId3"/>
          <a:stretch>
            <a:fillRect/>
          </a:stretch>
        </p:blipFill>
        <p:spPr>
          <a:xfrm>
            <a:off x="6500281" y="1"/>
            <a:ext cx="2433855" cy="1409074"/>
          </a:xfrm>
          <a:prstGeom prst="rect">
            <a:avLst/>
          </a:prstGeom>
        </p:spPr>
      </p:pic>
      <p:sp>
        <p:nvSpPr>
          <p:cNvPr id="7" name="Slide Number Placeholder 1">
            <a:extLst>
              <a:ext uri="{FF2B5EF4-FFF2-40B4-BE49-F238E27FC236}">
                <a16:creationId xmlns:a16="http://schemas.microsoft.com/office/drawing/2014/main" id="{FA3DF0A9-015D-4226-8F34-502AAEEF184A}"/>
              </a:ext>
            </a:extLst>
          </p:cNvPr>
          <p:cNvSpPr txBox="1">
            <a:spLocks/>
          </p:cNvSpPr>
          <p:nvPr/>
        </p:nvSpPr>
        <p:spPr bwMode="auto">
          <a:xfrm>
            <a:off x="8686800" y="6324600"/>
            <a:ext cx="3810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ctr">
              <a:defRPr/>
            </a:pPr>
            <a:fld id="{BA625DB7-F963-4A3F-9BD2-4A9FBC292B65}" type="slidenum">
              <a:rPr lang="en-US" altLang="en-US" sz="1400" smtClean="0"/>
              <a:pPr algn="ctr">
                <a:defRPr/>
              </a:pPr>
              <a:t>6</a:t>
            </a:fld>
            <a:endParaRPr lang="en-US" altLang="en-US" sz="1400" dirty="0"/>
          </a:p>
        </p:txBody>
      </p:sp>
      <p:sp>
        <p:nvSpPr>
          <p:cNvPr id="6" name="Title 5">
            <a:extLst>
              <a:ext uri="{FF2B5EF4-FFF2-40B4-BE49-F238E27FC236}">
                <a16:creationId xmlns:a16="http://schemas.microsoft.com/office/drawing/2014/main" id="{0F00DA4D-1D7B-D076-FE51-23E658617DBE}"/>
              </a:ext>
            </a:extLst>
          </p:cNvPr>
          <p:cNvSpPr>
            <a:spLocks noGrp="1"/>
          </p:cNvSpPr>
          <p:nvPr>
            <p:ph type="title"/>
          </p:nvPr>
        </p:nvSpPr>
        <p:spPr>
          <a:xfrm>
            <a:off x="569294" y="480722"/>
            <a:ext cx="6696480" cy="918565"/>
          </a:xfrm>
        </p:spPr>
        <p:txBody>
          <a:bodyPr/>
          <a:lstStyle/>
          <a:p>
            <a:r>
              <a:rPr lang="en-US" dirty="0"/>
              <a:t>New Subcontract Goals</a:t>
            </a:r>
          </a:p>
        </p:txBody>
      </p:sp>
      <p:sp>
        <p:nvSpPr>
          <p:cNvPr id="10" name="Content Placeholder 9">
            <a:extLst>
              <a:ext uri="{FF2B5EF4-FFF2-40B4-BE49-F238E27FC236}">
                <a16:creationId xmlns:a16="http://schemas.microsoft.com/office/drawing/2014/main" id="{BCEC3DCF-C2FE-8473-A712-B1A6ACB613B9}"/>
              </a:ext>
            </a:extLst>
          </p:cNvPr>
          <p:cNvSpPr>
            <a:spLocks noGrp="1"/>
          </p:cNvSpPr>
          <p:nvPr>
            <p:ph sz="half" idx="1"/>
          </p:nvPr>
        </p:nvSpPr>
        <p:spPr>
          <a:xfrm>
            <a:off x="569294" y="1671116"/>
            <a:ext cx="3200403" cy="3433763"/>
          </a:xfrm>
        </p:spPr>
        <p:txBody>
          <a:bodyPr/>
          <a:lstStyle/>
          <a:p>
            <a:pPr marL="0" indent="0">
              <a:buNone/>
            </a:pPr>
            <a:r>
              <a:rPr lang="en-US" dirty="0"/>
              <a:t>Building Construction</a:t>
            </a:r>
          </a:p>
          <a:p>
            <a:r>
              <a:rPr lang="en-US" dirty="0"/>
              <a:t>21% MBE</a:t>
            </a:r>
          </a:p>
          <a:p>
            <a:r>
              <a:rPr lang="en-US" dirty="0"/>
              <a:t>10% WBE</a:t>
            </a:r>
          </a:p>
        </p:txBody>
      </p:sp>
      <p:sp>
        <p:nvSpPr>
          <p:cNvPr id="12" name="Content Placeholder 9">
            <a:extLst>
              <a:ext uri="{FF2B5EF4-FFF2-40B4-BE49-F238E27FC236}">
                <a16:creationId xmlns:a16="http://schemas.microsoft.com/office/drawing/2014/main" id="{314EBD6D-B255-0E57-6B54-E9CBE5CD9731}"/>
              </a:ext>
            </a:extLst>
          </p:cNvPr>
          <p:cNvSpPr txBox="1">
            <a:spLocks/>
          </p:cNvSpPr>
          <p:nvPr/>
        </p:nvSpPr>
        <p:spPr>
          <a:xfrm>
            <a:off x="3449142" y="1665851"/>
            <a:ext cx="3200403" cy="3433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Non-Building Construction</a:t>
            </a:r>
          </a:p>
          <a:p>
            <a:r>
              <a:rPr lang="en-US" dirty="0"/>
              <a:t>10% MBE</a:t>
            </a:r>
          </a:p>
          <a:p>
            <a:r>
              <a:rPr lang="en-US" dirty="0"/>
              <a:t>10% WBE</a:t>
            </a:r>
          </a:p>
        </p:txBody>
      </p:sp>
      <p:sp>
        <p:nvSpPr>
          <p:cNvPr id="13" name="Content Placeholder 9">
            <a:extLst>
              <a:ext uri="{FF2B5EF4-FFF2-40B4-BE49-F238E27FC236}">
                <a16:creationId xmlns:a16="http://schemas.microsoft.com/office/drawing/2014/main" id="{231E5F87-4B3E-3335-6397-4E983F4A775F}"/>
              </a:ext>
            </a:extLst>
          </p:cNvPr>
          <p:cNvSpPr txBox="1">
            <a:spLocks/>
          </p:cNvSpPr>
          <p:nvPr/>
        </p:nvSpPr>
        <p:spPr>
          <a:xfrm>
            <a:off x="456806" y="3971635"/>
            <a:ext cx="6808968" cy="2586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000" spc="5" dirty="0">
                <a:effectLst/>
                <a:ea typeface="Times New Roman" panose="02020603050405020304" pitchFamily="18" charset="0"/>
                <a:cs typeface="Arial" panose="020B0604020202020204" pitchFamily="34" charset="0"/>
              </a:rPr>
              <a:t>MBE participation verified </a:t>
            </a:r>
            <a:r>
              <a:rPr lang="en-US" sz="2000" spc="5" dirty="0">
                <a:ea typeface="Times New Roman" panose="02020603050405020304" pitchFamily="18" charset="0"/>
                <a:cs typeface="Arial" panose="020B0604020202020204" pitchFamily="34" charset="0"/>
              </a:rPr>
              <a:t>by certification status.</a:t>
            </a:r>
          </a:p>
          <a:p>
            <a:pPr>
              <a:buFont typeface="Wingdings" panose="05000000000000000000" pitchFamily="2" charset="2"/>
              <a:buChar char="Ø"/>
            </a:pPr>
            <a:r>
              <a:rPr lang="en-US" sz="2000" spc="5" dirty="0">
                <a:cs typeface="Arial" panose="020B0604020202020204" pitchFamily="34" charset="0"/>
              </a:rPr>
              <a:t>Firms possessing both MBE and WBE certification must be identified under only one category to meet participation goals at the time of bid.</a:t>
            </a:r>
          </a:p>
          <a:p>
            <a:pPr>
              <a:buFont typeface="Wingdings" panose="05000000000000000000" pitchFamily="2" charset="2"/>
              <a:buChar char="Ø"/>
            </a:pPr>
            <a:r>
              <a:rPr lang="en-US" sz="2000" spc="5" dirty="0">
                <a:effectLst/>
                <a:ea typeface="Times New Roman" panose="02020603050405020304" pitchFamily="18" charset="0"/>
                <a:cs typeface="Arial" panose="020B0604020202020204" pitchFamily="34" charset="0"/>
              </a:rPr>
              <a:t>M/WBE goal participation will only count for scopes covered under the MWBE’s industry certifications.</a:t>
            </a:r>
            <a:endParaRPr lang="en-US" sz="2000" dirty="0">
              <a:cs typeface="Arial" panose="020B0604020202020204" pitchFamily="34" charset="0"/>
            </a:endParaRPr>
          </a:p>
        </p:txBody>
      </p:sp>
    </p:spTree>
    <p:extLst>
      <p:ext uri="{BB962C8B-B14F-4D97-AF65-F5344CB8AC3E}">
        <p14:creationId xmlns:p14="http://schemas.microsoft.com/office/powerpoint/2010/main" val="328831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477FD-B10A-E144-ADB6-C8FF2144384B}"/>
              </a:ext>
            </a:extLst>
          </p:cNvPr>
          <p:cNvPicPr>
            <a:picLocks noChangeAspect="1"/>
          </p:cNvPicPr>
          <p:nvPr/>
        </p:nvPicPr>
        <p:blipFill>
          <a:blip r:embed="rId3"/>
          <a:stretch>
            <a:fillRect/>
          </a:stretch>
        </p:blipFill>
        <p:spPr>
          <a:xfrm>
            <a:off x="6500281" y="1"/>
            <a:ext cx="2433855" cy="1409074"/>
          </a:xfrm>
          <a:prstGeom prst="rect">
            <a:avLst/>
          </a:prstGeom>
        </p:spPr>
      </p:pic>
      <p:sp>
        <p:nvSpPr>
          <p:cNvPr id="7" name="Slide Number Placeholder 1">
            <a:extLst>
              <a:ext uri="{FF2B5EF4-FFF2-40B4-BE49-F238E27FC236}">
                <a16:creationId xmlns:a16="http://schemas.microsoft.com/office/drawing/2014/main" id="{FA3DF0A9-015D-4226-8F34-502AAEEF184A}"/>
              </a:ext>
            </a:extLst>
          </p:cNvPr>
          <p:cNvSpPr txBox="1">
            <a:spLocks/>
          </p:cNvSpPr>
          <p:nvPr/>
        </p:nvSpPr>
        <p:spPr bwMode="auto">
          <a:xfrm>
            <a:off x="8686800" y="6324600"/>
            <a:ext cx="3810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ctr">
              <a:defRPr/>
            </a:pPr>
            <a:fld id="{BA625DB7-F963-4A3F-9BD2-4A9FBC292B65}" type="slidenum">
              <a:rPr lang="en-US" altLang="en-US" sz="1400" smtClean="0"/>
              <a:pPr algn="ctr">
                <a:defRPr/>
              </a:pPr>
              <a:t>7</a:t>
            </a:fld>
            <a:endParaRPr lang="en-US" altLang="en-US" sz="1400" dirty="0"/>
          </a:p>
        </p:txBody>
      </p:sp>
      <p:sp>
        <p:nvSpPr>
          <p:cNvPr id="6" name="Title 5">
            <a:extLst>
              <a:ext uri="{FF2B5EF4-FFF2-40B4-BE49-F238E27FC236}">
                <a16:creationId xmlns:a16="http://schemas.microsoft.com/office/drawing/2014/main" id="{0F00DA4D-1D7B-D076-FE51-23E658617DBE}"/>
              </a:ext>
            </a:extLst>
          </p:cNvPr>
          <p:cNvSpPr>
            <a:spLocks noGrp="1"/>
          </p:cNvSpPr>
          <p:nvPr>
            <p:ph type="title"/>
          </p:nvPr>
        </p:nvSpPr>
        <p:spPr>
          <a:xfrm>
            <a:off x="569294" y="480722"/>
            <a:ext cx="6696480" cy="918565"/>
          </a:xfrm>
        </p:spPr>
        <p:txBody>
          <a:bodyPr/>
          <a:lstStyle/>
          <a:p>
            <a:r>
              <a:rPr lang="en-US" dirty="0"/>
              <a:t>New Workforce Goals</a:t>
            </a:r>
          </a:p>
        </p:txBody>
      </p:sp>
      <p:sp>
        <p:nvSpPr>
          <p:cNvPr id="10" name="Content Placeholder 9">
            <a:extLst>
              <a:ext uri="{FF2B5EF4-FFF2-40B4-BE49-F238E27FC236}">
                <a16:creationId xmlns:a16="http://schemas.microsoft.com/office/drawing/2014/main" id="{BCEC3DCF-C2FE-8473-A712-B1A6ACB613B9}"/>
              </a:ext>
            </a:extLst>
          </p:cNvPr>
          <p:cNvSpPr>
            <a:spLocks noGrp="1"/>
          </p:cNvSpPr>
          <p:nvPr>
            <p:ph sz="half" idx="1"/>
          </p:nvPr>
        </p:nvSpPr>
        <p:spPr>
          <a:xfrm>
            <a:off x="583335" y="1671116"/>
            <a:ext cx="7029291" cy="1954953"/>
          </a:xfrm>
        </p:spPr>
        <p:txBody>
          <a:bodyPr>
            <a:normAutofit/>
          </a:bodyPr>
          <a:lstStyle/>
          <a:p>
            <a:pPr marL="0" indent="0">
              <a:buNone/>
            </a:pPr>
            <a:r>
              <a:rPr lang="en-US" sz="2400" dirty="0"/>
              <a:t>Building Construction &amp; Non-Building Construction</a:t>
            </a:r>
          </a:p>
          <a:p>
            <a:r>
              <a:rPr lang="en-US" sz="2400" dirty="0"/>
              <a:t>37% Minority</a:t>
            </a:r>
          </a:p>
          <a:p>
            <a:r>
              <a:rPr lang="en-US" sz="2400" dirty="0"/>
              <a:t>11% Women</a:t>
            </a:r>
          </a:p>
          <a:p>
            <a:r>
              <a:rPr lang="en-US" sz="2400" dirty="0"/>
              <a:t>46% Apprentice (Combined)</a:t>
            </a:r>
          </a:p>
        </p:txBody>
      </p:sp>
      <p:sp>
        <p:nvSpPr>
          <p:cNvPr id="13" name="Content Placeholder 9">
            <a:extLst>
              <a:ext uri="{FF2B5EF4-FFF2-40B4-BE49-F238E27FC236}">
                <a16:creationId xmlns:a16="http://schemas.microsoft.com/office/drawing/2014/main" id="{231E5F87-4B3E-3335-6397-4E983F4A775F}"/>
              </a:ext>
            </a:extLst>
          </p:cNvPr>
          <p:cNvSpPr txBox="1">
            <a:spLocks/>
          </p:cNvSpPr>
          <p:nvPr/>
        </p:nvSpPr>
        <p:spPr>
          <a:xfrm>
            <a:off x="456806" y="4145068"/>
            <a:ext cx="6808968" cy="10418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000" spc="5" dirty="0">
                <a:cs typeface="Arial" panose="020B0604020202020204" pitchFamily="34" charset="0"/>
              </a:rPr>
              <a:t>Project over $500,000</a:t>
            </a:r>
          </a:p>
          <a:p>
            <a:pPr>
              <a:buFont typeface="Wingdings" panose="05000000000000000000" pitchFamily="2" charset="2"/>
              <a:buChar char="Ø"/>
            </a:pPr>
            <a:r>
              <a:rPr lang="en-US" sz="2000" spc="5" dirty="0">
                <a:cs typeface="Arial" panose="020B0604020202020204" pitchFamily="34" charset="0"/>
              </a:rPr>
              <a:t>Trades covered by Prevailing Wage Order counts as “Boots On The Ground” to meet participation goals.</a:t>
            </a:r>
          </a:p>
          <a:p>
            <a:pPr>
              <a:buFont typeface="Wingdings" panose="05000000000000000000" pitchFamily="2" charset="2"/>
              <a:buChar char="Ø"/>
            </a:pPr>
            <a:endParaRPr lang="en-US" sz="2000" dirty="0">
              <a:cs typeface="Arial" panose="020B0604020202020204" pitchFamily="34" charset="0"/>
            </a:endParaRPr>
          </a:p>
        </p:txBody>
      </p:sp>
    </p:spTree>
    <p:extLst>
      <p:ext uri="{BB962C8B-B14F-4D97-AF65-F5344CB8AC3E}">
        <p14:creationId xmlns:p14="http://schemas.microsoft.com/office/powerpoint/2010/main" val="321246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477FD-B10A-E144-ADB6-C8FF2144384B}"/>
              </a:ext>
            </a:extLst>
          </p:cNvPr>
          <p:cNvPicPr>
            <a:picLocks noChangeAspect="1"/>
          </p:cNvPicPr>
          <p:nvPr/>
        </p:nvPicPr>
        <p:blipFill>
          <a:blip r:embed="rId3"/>
          <a:stretch>
            <a:fillRect/>
          </a:stretch>
        </p:blipFill>
        <p:spPr>
          <a:xfrm>
            <a:off x="6500281" y="1"/>
            <a:ext cx="2433855" cy="1409074"/>
          </a:xfrm>
          <a:prstGeom prst="rect">
            <a:avLst/>
          </a:prstGeom>
        </p:spPr>
      </p:pic>
      <p:sp>
        <p:nvSpPr>
          <p:cNvPr id="7" name="Slide Number Placeholder 1">
            <a:extLst>
              <a:ext uri="{FF2B5EF4-FFF2-40B4-BE49-F238E27FC236}">
                <a16:creationId xmlns:a16="http://schemas.microsoft.com/office/drawing/2014/main" id="{FA3DF0A9-015D-4226-8F34-502AAEEF184A}"/>
              </a:ext>
            </a:extLst>
          </p:cNvPr>
          <p:cNvSpPr txBox="1">
            <a:spLocks/>
          </p:cNvSpPr>
          <p:nvPr/>
        </p:nvSpPr>
        <p:spPr bwMode="auto">
          <a:xfrm>
            <a:off x="8686800" y="6324600"/>
            <a:ext cx="3810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ctr">
              <a:defRPr/>
            </a:pPr>
            <a:fld id="{BA625DB7-F963-4A3F-9BD2-4A9FBC292B65}" type="slidenum">
              <a:rPr lang="en-US" altLang="en-US" sz="1400" smtClean="0"/>
              <a:pPr algn="ctr">
                <a:defRPr/>
              </a:pPr>
              <a:t>8</a:t>
            </a:fld>
            <a:endParaRPr lang="en-US" altLang="en-US" sz="1400" dirty="0"/>
          </a:p>
        </p:txBody>
      </p:sp>
      <p:pic>
        <p:nvPicPr>
          <p:cNvPr id="3" name="Picture 2" descr="Graphical user interface, text, application&#10;&#10;Description automatically generated">
            <a:extLst>
              <a:ext uri="{FF2B5EF4-FFF2-40B4-BE49-F238E27FC236}">
                <a16:creationId xmlns:a16="http://schemas.microsoft.com/office/drawing/2014/main" id="{A58FDB6A-0C83-C33E-1CB3-39C52AD92FB8}"/>
              </a:ext>
            </a:extLst>
          </p:cNvPr>
          <p:cNvPicPr>
            <a:picLocks noChangeAspect="1"/>
          </p:cNvPicPr>
          <p:nvPr/>
        </p:nvPicPr>
        <p:blipFill rotWithShape="1">
          <a:blip r:embed="rId4"/>
          <a:srcRect r="6836"/>
          <a:stretch/>
        </p:blipFill>
        <p:spPr>
          <a:xfrm>
            <a:off x="1" y="503986"/>
            <a:ext cx="6274676" cy="6011114"/>
          </a:xfrm>
          <a:prstGeom prst="rect">
            <a:avLst/>
          </a:prstGeom>
        </p:spPr>
      </p:pic>
    </p:spTree>
    <p:extLst>
      <p:ext uri="{BB962C8B-B14F-4D97-AF65-F5344CB8AC3E}">
        <p14:creationId xmlns:p14="http://schemas.microsoft.com/office/powerpoint/2010/main" val="1024183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477FD-B10A-E144-ADB6-C8FF2144384B}"/>
              </a:ext>
            </a:extLst>
          </p:cNvPr>
          <p:cNvPicPr>
            <a:picLocks noChangeAspect="1"/>
          </p:cNvPicPr>
          <p:nvPr/>
        </p:nvPicPr>
        <p:blipFill>
          <a:blip r:embed="rId3"/>
          <a:stretch>
            <a:fillRect/>
          </a:stretch>
        </p:blipFill>
        <p:spPr>
          <a:xfrm>
            <a:off x="6500281" y="1"/>
            <a:ext cx="2433855" cy="1409074"/>
          </a:xfrm>
          <a:prstGeom prst="rect">
            <a:avLst/>
          </a:prstGeom>
        </p:spPr>
      </p:pic>
      <p:sp>
        <p:nvSpPr>
          <p:cNvPr id="7" name="Slide Number Placeholder 1">
            <a:extLst>
              <a:ext uri="{FF2B5EF4-FFF2-40B4-BE49-F238E27FC236}">
                <a16:creationId xmlns:a16="http://schemas.microsoft.com/office/drawing/2014/main" id="{FA3DF0A9-015D-4226-8F34-502AAEEF184A}"/>
              </a:ext>
            </a:extLst>
          </p:cNvPr>
          <p:cNvSpPr txBox="1">
            <a:spLocks/>
          </p:cNvSpPr>
          <p:nvPr/>
        </p:nvSpPr>
        <p:spPr bwMode="auto">
          <a:xfrm>
            <a:off x="8686800" y="6324600"/>
            <a:ext cx="3810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ctr">
              <a:defRPr/>
            </a:pPr>
            <a:fld id="{BA625DB7-F963-4A3F-9BD2-4A9FBC292B65}" type="slidenum">
              <a:rPr lang="en-US" altLang="en-US" sz="1400" smtClean="0"/>
              <a:pPr algn="ctr">
                <a:defRPr/>
              </a:pPr>
              <a:t>9</a:t>
            </a:fld>
            <a:endParaRPr lang="en-US" altLang="en-US" sz="1400" dirty="0"/>
          </a:p>
        </p:txBody>
      </p:sp>
      <p:sp>
        <p:nvSpPr>
          <p:cNvPr id="6" name="Title 5">
            <a:extLst>
              <a:ext uri="{FF2B5EF4-FFF2-40B4-BE49-F238E27FC236}">
                <a16:creationId xmlns:a16="http://schemas.microsoft.com/office/drawing/2014/main" id="{0F00DA4D-1D7B-D076-FE51-23E658617DBE}"/>
              </a:ext>
            </a:extLst>
          </p:cNvPr>
          <p:cNvSpPr>
            <a:spLocks noGrp="1"/>
          </p:cNvSpPr>
          <p:nvPr>
            <p:ph type="title"/>
          </p:nvPr>
        </p:nvSpPr>
        <p:spPr>
          <a:xfrm>
            <a:off x="558784" y="711955"/>
            <a:ext cx="6696480" cy="918565"/>
          </a:xfrm>
        </p:spPr>
        <p:txBody>
          <a:bodyPr/>
          <a:lstStyle/>
          <a:p>
            <a:r>
              <a:rPr lang="en-US" dirty="0"/>
              <a:t>General Program Guidelines</a:t>
            </a:r>
          </a:p>
        </p:txBody>
      </p:sp>
      <p:sp>
        <p:nvSpPr>
          <p:cNvPr id="10" name="Content Placeholder 9">
            <a:extLst>
              <a:ext uri="{FF2B5EF4-FFF2-40B4-BE49-F238E27FC236}">
                <a16:creationId xmlns:a16="http://schemas.microsoft.com/office/drawing/2014/main" id="{BCEC3DCF-C2FE-8473-A712-B1A6ACB613B9}"/>
              </a:ext>
            </a:extLst>
          </p:cNvPr>
          <p:cNvSpPr>
            <a:spLocks noGrp="1"/>
          </p:cNvSpPr>
          <p:nvPr>
            <p:ph sz="half" idx="1"/>
          </p:nvPr>
        </p:nvSpPr>
        <p:spPr>
          <a:xfrm>
            <a:off x="569294" y="2196661"/>
            <a:ext cx="6872030" cy="3433763"/>
          </a:xfrm>
        </p:spPr>
        <p:txBody>
          <a:bodyPr>
            <a:normAutofit fontScale="85000" lnSpcReduction="20000"/>
          </a:bodyPr>
          <a:lstStyle/>
          <a:p>
            <a:r>
              <a:rPr lang="en-US" dirty="0"/>
              <a:t>CUF – Commercial Useful Function</a:t>
            </a:r>
          </a:p>
          <a:p>
            <a:r>
              <a:rPr lang="en-US" dirty="0"/>
              <a:t>Pre and Post Award Good Faith Efforts</a:t>
            </a:r>
          </a:p>
          <a:p>
            <a:r>
              <a:rPr lang="en-US" dirty="0"/>
              <a:t>Joint Ventures</a:t>
            </a:r>
          </a:p>
          <a:p>
            <a:r>
              <a:rPr lang="en-US" dirty="0"/>
              <a:t>Mentor Protégé</a:t>
            </a:r>
          </a:p>
          <a:p>
            <a:r>
              <a:rPr lang="en-US" dirty="0"/>
              <a:t>Tier Levels of Participation</a:t>
            </a:r>
          </a:p>
          <a:p>
            <a:r>
              <a:rPr lang="en-US" dirty="0"/>
              <a:t>Ownership Relationships</a:t>
            </a:r>
          </a:p>
          <a:p>
            <a:r>
              <a:rPr lang="en-US" dirty="0"/>
              <a:t>Two Party Checks (Only for Fringes)</a:t>
            </a:r>
          </a:p>
          <a:p>
            <a:r>
              <a:rPr lang="en-US" dirty="0"/>
              <a:t>Mobilization</a:t>
            </a:r>
          </a:p>
          <a:p>
            <a:r>
              <a:rPr lang="en-US" dirty="0"/>
              <a:t>Immediate Need/Emergency Projects</a:t>
            </a:r>
          </a:p>
          <a:p>
            <a:endParaRPr lang="en-US" dirty="0"/>
          </a:p>
        </p:txBody>
      </p:sp>
    </p:spTree>
    <p:extLst>
      <p:ext uri="{BB962C8B-B14F-4D97-AF65-F5344CB8AC3E}">
        <p14:creationId xmlns:p14="http://schemas.microsoft.com/office/powerpoint/2010/main" val="406987262"/>
      </p:ext>
    </p:extLst>
  </p:cSld>
  <p:clrMapOvr>
    <a:masterClrMapping/>
  </p:clrMapOvr>
</p:sld>
</file>

<file path=ppt/theme/theme1.xml><?xml version="1.0" encoding="utf-8"?>
<a:theme xmlns:a="http://schemas.openxmlformats.org/drawingml/2006/main" name="Office Theme">
  <a:themeElements>
    <a:clrScheme name="MSD ">
      <a:dk1>
        <a:srgbClr val="000000"/>
      </a:dk1>
      <a:lt1>
        <a:srgbClr val="FFFFFF"/>
      </a:lt1>
      <a:dk2>
        <a:srgbClr val="44546A"/>
      </a:dk2>
      <a:lt2>
        <a:srgbClr val="E7E6E6"/>
      </a:lt2>
      <a:accent1>
        <a:srgbClr val="6689CC"/>
      </a:accent1>
      <a:accent2>
        <a:srgbClr val="001CA8"/>
      </a:accent2>
      <a:accent3>
        <a:srgbClr val="F77F00"/>
      </a:accent3>
      <a:accent4>
        <a:srgbClr val="00A5DB"/>
      </a:accent4>
      <a:accent5>
        <a:srgbClr val="1EB538"/>
      </a:accent5>
      <a:accent6>
        <a:srgbClr val="003464"/>
      </a:accent6>
      <a:hlink>
        <a:srgbClr val="C0C0C0"/>
      </a:hlink>
      <a:folHlink>
        <a:srgbClr val="FF93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DPC Presentation Template" id="{D3E85CDC-C843-6C4E-AE99-9DEB75C51F3B}" vid="{E9625BBE-134E-D649-9808-5D27335AFA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3e7105f0-a14d-4de2-864e-c7598d60506f">KQP7AZ426FFW-119-51</_dlc_DocId>
    <_dlc_DocIdUrl xmlns="3e7105f0-a14d-4de2-864e-c7598d60506f">
      <Url>http://insidemsd/director/_layouts/15/DocIdRedir.aspx?ID=KQP7AZ426FFW-119-51</Url>
      <Description>KQP7AZ426FFW-119-51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D40893B0F59346BC9BD74778587DE5" ma:contentTypeVersion="4" ma:contentTypeDescription="Create a new document." ma:contentTypeScope="" ma:versionID="36f671aacfd1775e24aa3f45ea5af2e4">
  <xsd:schema xmlns:xsd="http://www.w3.org/2001/XMLSchema" xmlns:xs="http://www.w3.org/2001/XMLSchema" xmlns:p="http://schemas.microsoft.com/office/2006/metadata/properties" xmlns:ns1="http://schemas.microsoft.com/sharepoint/v3" xmlns:ns2="3e7105f0-a14d-4de2-864e-c7598d60506f" targetNamespace="http://schemas.microsoft.com/office/2006/metadata/properties" ma:root="true" ma:fieldsID="38b356db24622a224f8d0350c1c5780a" ns1:_="" ns2:_="">
    <xsd:import namespace="http://schemas.microsoft.com/sharepoint/v3"/>
    <xsd:import namespace="3e7105f0-a14d-4de2-864e-c7598d60506f"/>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7105f0-a14d-4de2-864e-c7598d60506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0CE6FDB-1144-477A-92EF-2626634AB3A1}">
  <ds:schemaRefs>
    <ds:schemaRef ds:uri="http://schemas.microsoft.com/sharepoint/v3/contenttype/forms"/>
  </ds:schemaRefs>
</ds:datastoreItem>
</file>

<file path=customXml/itemProps2.xml><?xml version="1.0" encoding="utf-8"?>
<ds:datastoreItem xmlns:ds="http://schemas.openxmlformats.org/officeDocument/2006/customXml" ds:itemID="{417B257E-3F6E-4021-BE51-8C6183932C77}">
  <ds:schemaRefs>
    <ds:schemaRef ds:uri="http://schemas.microsoft.com/office/2006/documentManagement/types"/>
    <ds:schemaRef ds:uri="http://schemas.microsoft.com/office/2006/metadata/properties"/>
    <ds:schemaRef ds:uri="http://www.w3.org/XML/1998/namespace"/>
    <ds:schemaRef ds:uri="http://purl.org/dc/terms/"/>
    <ds:schemaRef ds:uri="http://purl.org/dc/dcmitype/"/>
    <ds:schemaRef ds:uri="http://schemas.microsoft.com/sharepoint/v3"/>
    <ds:schemaRef ds:uri="http://schemas.openxmlformats.org/package/2006/metadata/core-properties"/>
    <ds:schemaRef ds:uri="http://schemas.microsoft.com/office/infopath/2007/PartnerControls"/>
    <ds:schemaRef ds:uri="3e7105f0-a14d-4de2-864e-c7598d60506f"/>
    <ds:schemaRef ds:uri="http://purl.org/dc/elements/1.1/"/>
  </ds:schemaRefs>
</ds:datastoreItem>
</file>

<file path=customXml/itemProps3.xml><?xml version="1.0" encoding="utf-8"?>
<ds:datastoreItem xmlns:ds="http://schemas.openxmlformats.org/officeDocument/2006/customXml" ds:itemID="{D05C0D7A-7812-46F8-BD38-C3AD2E1972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e7105f0-a14d-4de2-864e-c7598d6050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E05C9A7-AEA8-4D00-8ABC-13E5277E3B9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TM03457475[[fn=Frame]]</Template>
  <TotalTime>4969</TotalTime>
  <Words>1053</Words>
  <Application>Microsoft Office PowerPoint</Application>
  <PresentationFormat>On-screen Show (4:3)</PresentationFormat>
  <Paragraphs>175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Diversity Program     Construction Updates For Prime and Subcontractors</vt:lpstr>
      <vt:lpstr>Agenda</vt:lpstr>
      <vt:lpstr>Disparity Study Recommendations    </vt:lpstr>
      <vt:lpstr>PowerPoint Presentation</vt:lpstr>
      <vt:lpstr>Guideline Outline for  Building and Non-Building Construction Projects</vt:lpstr>
      <vt:lpstr>New Subcontract Goals</vt:lpstr>
      <vt:lpstr>New Workforce Goals</vt:lpstr>
      <vt:lpstr>PowerPoint Presentation</vt:lpstr>
      <vt:lpstr>General Program Guidelines</vt:lpstr>
      <vt:lpstr>PowerPoint Presentation</vt:lpstr>
      <vt:lpstr>Fees and Commissions</vt:lpstr>
      <vt:lpstr>Transportation (Trucking)</vt:lpstr>
      <vt:lpstr>Lease and Equipment Agreements</vt:lpstr>
      <vt:lpstr>Evaluation of Good Faith Efforts (GFE)</vt:lpstr>
      <vt:lpstr>Post Award Compliance</vt:lpstr>
      <vt:lpstr>Post Award Compliance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Platten</dc:creator>
  <cp:lastModifiedBy>Shonnah Paredes</cp:lastModifiedBy>
  <cp:revision>224</cp:revision>
  <cp:lastPrinted>2023-07-26T12:41:11Z</cp:lastPrinted>
  <dcterms:created xsi:type="dcterms:W3CDTF">2019-08-02T17:17:24Z</dcterms:created>
  <dcterms:modified xsi:type="dcterms:W3CDTF">2023-07-26T14:51:12Z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0x010100BBD40893B0F59346BC9BD74778587DE5</vt:lpwstr>
  </property>
  <property fmtid="{D5CDD505-2E9C-101B-9397-08002B2CF9AE}" pid="3" name="_dlc_DocIdItemGuid">
    <vt:lpwstr>1de9c36b-437b-4d54-80b7-d8ae999beac3</vt:lpwstr>
  </property>
</Properties>
</file>